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92" r:id="rId1"/>
  </p:sldMasterIdLst>
  <p:notesMasterIdLst>
    <p:notesMasterId r:id="rId31"/>
  </p:notesMasterIdLst>
  <p:sldIdLst>
    <p:sldId id="256" r:id="rId2"/>
    <p:sldId id="260" r:id="rId3"/>
    <p:sldId id="258" r:id="rId4"/>
    <p:sldId id="276" r:id="rId5"/>
    <p:sldId id="267" r:id="rId6"/>
    <p:sldId id="261" r:id="rId7"/>
    <p:sldId id="262" r:id="rId8"/>
    <p:sldId id="263" r:id="rId9"/>
    <p:sldId id="264" r:id="rId10"/>
    <p:sldId id="265" r:id="rId11"/>
    <p:sldId id="269" r:id="rId12"/>
    <p:sldId id="283" r:id="rId13"/>
    <p:sldId id="284" r:id="rId14"/>
    <p:sldId id="282" r:id="rId15"/>
    <p:sldId id="291" r:id="rId16"/>
    <p:sldId id="274" r:id="rId17"/>
    <p:sldId id="279" r:id="rId18"/>
    <p:sldId id="275" r:id="rId19"/>
    <p:sldId id="278" r:id="rId20"/>
    <p:sldId id="281" r:id="rId21"/>
    <p:sldId id="289" r:id="rId22"/>
    <p:sldId id="287" r:id="rId23"/>
    <p:sldId id="288" r:id="rId24"/>
    <p:sldId id="271" r:id="rId25"/>
    <p:sldId id="285" r:id="rId26"/>
    <p:sldId id="272" r:id="rId27"/>
    <p:sldId id="286" r:id="rId28"/>
    <p:sldId id="273" r:id="rId29"/>
    <p:sldId id="290" r:id="rId3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8A1FFFEA-B4BB-4FF9-874D-B9F8F2201003}">
          <p14:sldIdLst>
            <p14:sldId id="256"/>
            <p14:sldId id="260"/>
            <p14:sldId id="258"/>
            <p14:sldId id="276"/>
            <p14:sldId id="267"/>
            <p14:sldId id="261"/>
            <p14:sldId id="262"/>
            <p14:sldId id="263"/>
            <p14:sldId id="264"/>
            <p14:sldId id="265"/>
            <p14:sldId id="269"/>
            <p14:sldId id="283"/>
            <p14:sldId id="284"/>
            <p14:sldId id="282"/>
            <p14:sldId id="291"/>
            <p14:sldId id="274"/>
            <p14:sldId id="279"/>
            <p14:sldId id="275"/>
            <p14:sldId id="278"/>
            <p14:sldId id="281"/>
            <p14:sldId id="289"/>
            <p14:sldId id="287"/>
            <p14:sldId id="288"/>
            <p14:sldId id="271"/>
            <p14:sldId id="285"/>
            <p14:sldId id="272"/>
            <p14:sldId id="286"/>
            <p14:sldId id="273"/>
            <p14:sldId id="290"/>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5DA37D80-6434-44D0-A028-1B22A696006F}" styleName="Light Style 3 - Accent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 styleId="{72833802-FEF1-4C79-8D5D-14CF1EAF98D9}" styleName="Light Style 2 - Accent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80" autoAdjust="0"/>
    <p:restoredTop sz="57065" autoAdjust="0"/>
  </p:normalViewPr>
  <p:slideViewPr>
    <p:cSldViewPr snapToGrid="0">
      <p:cViewPr varScale="1">
        <p:scale>
          <a:sx n="38" d="100"/>
          <a:sy n="38" d="100"/>
        </p:scale>
        <p:origin x="1688"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_rels/drawing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svg"/><Relationship Id="rId1" Type="http://schemas.openxmlformats.org/officeDocument/2006/relationships/image" Target="../media/image3.png"/><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s>
</file>

<file path=ppt/diagrams/colors1.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F2416A4-74D3-4937-A754-CC8542192D7A}" type="doc">
      <dgm:prSet loTypeId="urn:microsoft.com/office/officeart/2018/2/layout/IconLabelList" loCatId="icon" qsTypeId="urn:microsoft.com/office/officeart/2005/8/quickstyle/simple1" qsCatId="simple" csTypeId="urn:microsoft.com/office/officeart/2018/5/colors/Iconchunking_neutralbg_colorful1" csCatId="colorful" phldr="1"/>
      <dgm:spPr/>
      <dgm:t>
        <a:bodyPr/>
        <a:lstStyle/>
        <a:p>
          <a:endParaRPr lang="en-US"/>
        </a:p>
      </dgm:t>
    </dgm:pt>
    <dgm:pt modelId="{033A9043-BA87-47B2-8C69-F54E4B528A74}">
      <dgm:prSet custT="1"/>
      <dgm:spPr/>
      <dgm:t>
        <a:bodyPr/>
        <a:lstStyle/>
        <a:p>
          <a:pPr>
            <a:lnSpc>
              <a:spcPct val="100000"/>
            </a:lnSpc>
          </a:pPr>
          <a:r>
            <a:rPr lang="en-US" sz="3200" dirty="0">
              <a:latin typeface="+mn-lt"/>
            </a:rPr>
            <a:t>Diversity</a:t>
          </a:r>
          <a:r>
            <a:rPr lang="en-US" sz="2300" dirty="0">
              <a:latin typeface="+mn-lt"/>
            </a:rPr>
            <a:t> </a:t>
          </a:r>
        </a:p>
      </dgm:t>
    </dgm:pt>
    <dgm:pt modelId="{A3AA286C-57F2-4BC5-87D5-17AD0F60FB94}" type="parTrans" cxnId="{B9C098E8-59F3-4743-9E0F-71A324EFC0EC}">
      <dgm:prSet/>
      <dgm:spPr/>
      <dgm:t>
        <a:bodyPr/>
        <a:lstStyle/>
        <a:p>
          <a:endParaRPr lang="en-US">
            <a:latin typeface="+mj-lt"/>
          </a:endParaRPr>
        </a:p>
      </dgm:t>
    </dgm:pt>
    <dgm:pt modelId="{B100C854-EEBD-4E3E-8068-E1DCAADC6E33}" type="sibTrans" cxnId="{B9C098E8-59F3-4743-9E0F-71A324EFC0EC}">
      <dgm:prSet/>
      <dgm:spPr/>
      <dgm:t>
        <a:bodyPr/>
        <a:lstStyle/>
        <a:p>
          <a:endParaRPr lang="en-US">
            <a:latin typeface="+mj-lt"/>
          </a:endParaRPr>
        </a:p>
      </dgm:t>
    </dgm:pt>
    <dgm:pt modelId="{778E0413-3C0B-4240-AC16-1CB5F080024C}">
      <dgm:prSet custT="1"/>
      <dgm:spPr/>
      <dgm:t>
        <a:bodyPr/>
        <a:lstStyle/>
        <a:p>
          <a:pPr>
            <a:lnSpc>
              <a:spcPct val="100000"/>
            </a:lnSpc>
          </a:pPr>
          <a:r>
            <a:rPr lang="en-US" sz="3200" dirty="0">
              <a:latin typeface="+mn-lt"/>
            </a:rPr>
            <a:t>Communication and Coaching </a:t>
          </a:r>
        </a:p>
      </dgm:t>
    </dgm:pt>
    <dgm:pt modelId="{36D811C2-E979-4C7D-A6DD-B3F1777F93A3}" type="parTrans" cxnId="{9AEAE7AB-B37F-4C6C-B8D5-E176F5B7E815}">
      <dgm:prSet/>
      <dgm:spPr/>
      <dgm:t>
        <a:bodyPr/>
        <a:lstStyle/>
        <a:p>
          <a:endParaRPr lang="en-US">
            <a:latin typeface="+mj-lt"/>
          </a:endParaRPr>
        </a:p>
      </dgm:t>
    </dgm:pt>
    <dgm:pt modelId="{9F8ED012-0C03-4EF8-8424-7BA13AA5B256}" type="sibTrans" cxnId="{9AEAE7AB-B37F-4C6C-B8D5-E176F5B7E815}">
      <dgm:prSet/>
      <dgm:spPr/>
      <dgm:t>
        <a:bodyPr/>
        <a:lstStyle/>
        <a:p>
          <a:endParaRPr lang="en-US">
            <a:latin typeface="+mj-lt"/>
          </a:endParaRPr>
        </a:p>
      </dgm:t>
    </dgm:pt>
    <dgm:pt modelId="{57DF4C84-10F3-4E49-9266-683B14ED7845}">
      <dgm:prSet/>
      <dgm:spPr/>
      <dgm:t>
        <a:bodyPr/>
        <a:lstStyle/>
        <a:p>
          <a:pPr>
            <a:lnSpc>
              <a:spcPct val="100000"/>
            </a:lnSpc>
          </a:pPr>
          <a:r>
            <a:rPr lang="en-US" dirty="0">
              <a:latin typeface="+mn-lt"/>
            </a:rPr>
            <a:t>Tools and Best Practices</a:t>
          </a:r>
        </a:p>
      </dgm:t>
    </dgm:pt>
    <dgm:pt modelId="{122376F7-4E30-41BC-8FEF-37F796DA3E95}" type="parTrans" cxnId="{CE22513B-8ED4-404F-8318-B7F122716A60}">
      <dgm:prSet/>
      <dgm:spPr/>
      <dgm:t>
        <a:bodyPr/>
        <a:lstStyle/>
        <a:p>
          <a:endParaRPr lang="en-US">
            <a:latin typeface="+mj-lt"/>
          </a:endParaRPr>
        </a:p>
      </dgm:t>
    </dgm:pt>
    <dgm:pt modelId="{78CE5508-4037-408E-B704-7419AA28166E}" type="sibTrans" cxnId="{CE22513B-8ED4-404F-8318-B7F122716A60}">
      <dgm:prSet/>
      <dgm:spPr/>
      <dgm:t>
        <a:bodyPr/>
        <a:lstStyle/>
        <a:p>
          <a:endParaRPr lang="en-US">
            <a:latin typeface="+mj-lt"/>
          </a:endParaRPr>
        </a:p>
      </dgm:t>
    </dgm:pt>
    <dgm:pt modelId="{5DA75748-5DDE-48BD-81C6-FD891AC5B44D}" type="pres">
      <dgm:prSet presAssocID="{0F2416A4-74D3-4937-A754-CC8542192D7A}" presName="root" presStyleCnt="0">
        <dgm:presLayoutVars>
          <dgm:dir/>
          <dgm:resizeHandles val="exact"/>
        </dgm:presLayoutVars>
      </dgm:prSet>
      <dgm:spPr/>
    </dgm:pt>
    <dgm:pt modelId="{66654984-4612-410D-A48E-F00EEBA1A606}" type="pres">
      <dgm:prSet presAssocID="{033A9043-BA87-47B2-8C69-F54E4B528A74}" presName="compNode" presStyleCnt="0"/>
      <dgm:spPr/>
    </dgm:pt>
    <dgm:pt modelId="{B518DF7C-1E83-41E2-A8B3-EE3AE5C07084}" type="pres">
      <dgm:prSet presAssocID="{033A9043-BA87-47B2-8C69-F54E4B528A74}" presName="iconRect" presStyleLbl="node1" presStyleIdx="0" presStyleCnt="3" custScaleX="232269" custScaleY="201293" custLinFactNeighborX="-10863" custLinFactNeighborY="-6518"/>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a:noFill/>
        </a:ln>
      </dgm:spPr>
      <dgm:extLst>
        <a:ext uri="{E40237B7-FDA0-4F09-8148-C483321AD2D9}">
          <dgm14:cNvPr xmlns:dgm14="http://schemas.microsoft.com/office/drawing/2010/diagram" id="0" name="" descr="Group"/>
        </a:ext>
      </dgm:extLst>
    </dgm:pt>
    <dgm:pt modelId="{88E18F4A-0366-48E2-8DA5-AED9955518BA}" type="pres">
      <dgm:prSet presAssocID="{033A9043-BA87-47B2-8C69-F54E4B528A74}" presName="spaceRect" presStyleCnt="0"/>
      <dgm:spPr/>
    </dgm:pt>
    <dgm:pt modelId="{D32F1199-43F9-4BEB-BA94-B21091934000}" type="pres">
      <dgm:prSet presAssocID="{033A9043-BA87-47B2-8C69-F54E4B528A74}" presName="textRect" presStyleLbl="revTx" presStyleIdx="0" presStyleCnt="3" custLinFactNeighborX="-8147" custLinFactNeighborY="2291">
        <dgm:presLayoutVars>
          <dgm:chMax val="1"/>
          <dgm:chPref val="1"/>
        </dgm:presLayoutVars>
      </dgm:prSet>
      <dgm:spPr/>
    </dgm:pt>
    <dgm:pt modelId="{9797D7B9-FFBB-405E-8C5E-E83B540E16EA}" type="pres">
      <dgm:prSet presAssocID="{B100C854-EEBD-4E3E-8068-E1DCAADC6E33}" presName="sibTrans" presStyleCnt="0"/>
      <dgm:spPr/>
    </dgm:pt>
    <dgm:pt modelId="{C09C01A3-C26F-4BF0-A480-49B0660177D8}" type="pres">
      <dgm:prSet presAssocID="{778E0413-3C0B-4240-AC16-1CB5F080024C}" presName="compNode" presStyleCnt="0"/>
      <dgm:spPr/>
    </dgm:pt>
    <dgm:pt modelId="{45ACBA0D-766F-481D-A1EF-50517F904726}" type="pres">
      <dgm:prSet presAssocID="{778E0413-3C0B-4240-AC16-1CB5F080024C}" presName="iconRect" presStyleLbl="node1" presStyleIdx="1" presStyleCnt="3" custScaleX="284364" custScaleY="172229" custLinFactNeighborX="-4996" custLinFactNeighborY="-3621"/>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Board Room"/>
        </a:ext>
      </dgm:extLst>
    </dgm:pt>
    <dgm:pt modelId="{CE96D9F1-9F2D-4B70-A014-CE7C58211140}" type="pres">
      <dgm:prSet presAssocID="{778E0413-3C0B-4240-AC16-1CB5F080024C}" presName="spaceRect" presStyleCnt="0"/>
      <dgm:spPr/>
    </dgm:pt>
    <dgm:pt modelId="{18F3F64D-FFD6-4912-B516-C9FAD1FC02A4}" type="pres">
      <dgm:prSet presAssocID="{778E0413-3C0B-4240-AC16-1CB5F080024C}" presName="textRect" presStyleLbl="revTx" presStyleIdx="1" presStyleCnt="3" custScaleX="114790" custLinFactNeighborX="-2248" custLinFactNeighborY="6990">
        <dgm:presLayoutVars>
          <dgm:chMax val="1"/>
          <dgm:chPref val="1"/>
        </dgm:presLayoutVars>
      </dgm:prSet>
      <dgm:spPr/>
    </dgm:pt>
    <dgm:pt modelId="{FE0FFCF5-2DFA-4448-B0E8-4D4A7EB5DE46}" type="pres">
      <dgm:prSet presAssocID="{9F8ED012-0C03-4EF8-8424-7BA13AA5B256}" presName="sibTrans" presStyleCnt="0"/>
      <dgm:spPr/>
    </dgm:pt>
    <dgm:pt modelId="{81CA2C64-F303-4F88-8C41-1E6AD698A063}" type="pres">
      <dgm:prSet presAssocID="{57DF4C84-10F3-4E49-9266-683B14ED7845}" presName="compNode" presStyleCnt="0"/>
      <dgm:spPr/>
    </dgm:pt>
    <dgm:pt modelId="{66D3E1A6-7091-4524-9257-3AF7A178136E}" type="pres">
      <dgm:prSet presAssocID="{57DF4C84-10F3-4E49-9266-683B14ED7845}" presName="iconRect" presStyleLbl="node1" presStyleIdx="2" presStyleCnt="3" custScaleX="135326" custScaleY="130697" custLinFactNeighborX="6671" custLinFactNeighborY="5793"/>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Tools"/>
        </a:ext>
      </dgm:extLst>
    </dgm:pt>
    <dgm:pt modelId="{0BBA5C7A-AC37-4733-BA73-FDCD9436754F}" type="pres">
      <dgm:prSet presAssocID="{57DF4C84-10F3-4E49-9266-683B14ED7845}" presName="spaceRect" presStyleCnt="0"/>
      <dgm:spPr/>
    </dgm:pt>
    <dgm:pt modelId="{01AE76E6-62CD-485C-B79F-3E14FAA44210}" type="pres">
      <dgm:prSet presAssocID="{57DF4C84-10F3-4E49-9266-683B14ED7845}" presName="textRect" presStyleLbl="revTx" presStyleIdx="2" presStyleCnt="3" custLinFactNeighborX="2277" custLinFactNeighborY="15451">
        <dgm:presLayoutVars>
          <dgm:chMax val="1"/>
          <dgm:chPref val="1"/>
        </dgm:presLayoutVars>
      </dgm:prSet>
      <dgm:spPr/>
    </dgm:pt>
  </dgm:ptLst>
  <dgm:cxnLst>
    <dgm:cxn modelId="{5FE49708-E1E5-4E19-B09B-AC90A29E5811}" type="presOf" srcId="{033A9043-BA87-47B2-8C69-F54E4B528A74}" destId="{D32F1199-43F9-4BEB-BA94-B21091934000}" srcOrd="0" destOrd="0" presId="urn:microsoft.com/office/officeart/2018/2/layout/IconLabelList"/>
    <dgm:cxn modelId="{B50C9D30-0C6B-4DB7-A62E-4F7672C739CF}" type="presOf" srcId="{778E0413-3C0B-4240-AC16-1CB5F080024C}" destId="{18F3F64D-FFD6-4912-B516-C9FAD1FC02A4}" srcOrd="0" destOrd="0" presId="urn:microsoft.com/office/officeart/2018/2/layout/IconLabelList"/>
    <dgm:cxn modelId="{CE22513B-8ED4-404F-8318-B7F122716A60}" srcId="{0F2416A4-74D3-4937-A754-CC8542192D7A}" destId="{57DF4C84-10F3-4E49-9266-683B14ED7845}" srcOrd="2" destOrd="0" parTransId="{122376F7-4E30-41BC-8FEF-37F796DA3E95}" sibTransId="{78CE5508-4037-408E-B704-7419AA28166E}"/>
    <dgm:cxn modelId="{74EEB66D-CD12-441E-8452-12FD57579260}" type="presOf" srcId="{0F2416A4-74D3-4937-A754-CC8542192D7A}" destId="{5DA75748-5DDE-48BD-81C6-FD891AC5B44D}" srcOrd="0" destOrd="0" presId="urn:microsoft.com/office/officeart/2018/2/layout/IconLabelList"/>
    <dgm:cxn modelId="{9AEAE7AB-B37F-4C6C-B8D5-E176F5B7E815}" srcId="{0F2416A4-74D3-4937-A754-CC8542192D7A}" destId="{778E0413-3C0B-4240-AC16-1CB5F080024C}" srcOrd="1" destOrd="0" parTransId="{36D811C2-E979-4C7D-A6DD-B3F1777F93A3}" sibTransId="{9F8ED012-0C03-4EF8-8424-7BA13AA5B256}"/>
    <dgm:cxn modelId="{5ADD76C7-455B-4385-9F8B-8BD8CFB4E932}" type="presOf" srcId="{57DF4C84-10F3-4E49-9266-683B14ED7845}" destId="{01AE76E6-62CD-485C-B79F-3E14FAA44210}" srcOrd="0" destOrd="0" presId="urn:microsoft.com/office/officeart/2018/2/layout/IconLabelList"/>
    <dgm:cxn modelId="{B9C098E8-59F3-4743-9E0F-71A324EFC0EC}" srcId="{0F2416A4-74D3-4937-A754-CC8542192D7A}" destId="{033A9043-BA87-47B2-8C69-F54E4B528A74}" srcOrd="0" destOrd="0" parTransId="{A3AA286C-57F2-4BC5-87D5-17AD0F60FB94}" sibTransId="{B100C854-EEBD-4E3E-8068-E1DCAADC6E33}"/>
    <dgm:cxn modelId="{23E24346-5CB9-422D-9489-6BC913ADAEF8}" type="presParOf" srcId="{5DA75748-5DDE-48BD-81C6-FD891AC5B44D}" destId="{66654984-4612-410D-A48E-F00EEBA1A606}" srcOrd="0" destOrd="0" presId="urn:microsoft.com/office/officeart/2018/2/layout/IconLabelList"/>
    <dgm:cxn modelId="{54FAB019-5276-444C-B9F5-007B33B4463D}" type="presParOf" srcId="{66654984-4612-410D-A48E-F00EEBA1A606}" destId="{B518DF7C-1E83-41E2-A8B3-EE3AE5C07084}" srcOrd="0" destOrd="0" presId="urn:microsoft.com/office/officeart/2018/2/layout/IconLabelList"/>
    <dgm:cxn modelId="{7961139B-A897-4151-B7F6-905EB154194B}" type="presParOf" srcId="{66654984-4612-410D-A48E-F00EEBA1A606}" destId="{88E18F4A-0366-48E2-8DA5-AED9955518BA}" srcOrd="1" destOrd="0" presId="urn:microsoft.com/office/officeart/2018/2/layout/IconLabelList"/>
    <dgm:cxn modelId="{759F45BF-2AE3-4375-B1F5-AAC54D4637E8}" type="presParOf" srcId="{66654984-4612-410D-A48E-F00EEBA1A606}" destId="{D32F1199-43F9-4BEB-BA94-B21091934000}" srcOrd="2" destOrd="0" presId="urn:microsoft.com/office/officeart/2018/2/layout/IconLabelList"/>
    <dgm:cxn modelId="{53B32520-3B9E-4B26-A769-D7484A5AF084}" type="presParOf" srcId="{5DA75748-5DDE-48BD-81C6-FD891AC5B44D}" destId="{9797D7B9-FFBB-405E-8C5E-E83B540E16EA}" srcOrd="1" destOrd="0" presId="urn:microsoft.com/office/officeart/2018/2/layout/IconLabelList"/>
    <dgm:cxn modelId="{0EEB5AD4-FB5D-48F8-8D8A-173768E99FF6}" type="presParOf" srcId="{5DA75748-5DDE-48BD-81C6-FD891AC5B44D}" destId="{C09C01A3-C26F-4BF0-A480-49B0660177D8}" srcOrd="2" destOrd="0" presId="urn:microsoft.com/office/officeart/2018/2/layout/IconLabelList"/>
    <dgm:cxn modelId="{5B392E00-0085-412C-98E6-6EC635A776A3}" type="presParOf" srcId="{C09C01A3-C26F-4BF0-A480-49B0660177D8}" destId="{45ACBA0D-766F-481D-A1EF-50517F904726}" srcOrd="0" destOrd="0" presId="urn:microsoft.com/office/officeart/2018/2/layout/IconLabelList"/>
    <dgm:cxn modelId="{06B7270D-04CA-4FFF-A1ED-BB08D9B0B28B}" type="presParOf" srcId="{C09C01A3-C26F-4BF0-A480-49B0660177D8}" destId="{CE96D9F1-9F2D-4B70-A014-CE7C58211140}" srcOrd="1" destOrd="0" presId="urn:microsoft.com/office/officeart/2018/2/layout/IconLabelList"/>
    <dgm:cxn modelId="{BC45B0B1-8307-48A4-9E06-3EE52F058380}" type="presParOf" srcId="{C09C01A3-C26F-4BF0-A480-49B0660177D8}" destId="{18F3F64D-FFD6-4912-B516-C9FAD1FC02A4}" srcOrd="2" destOrd="0" presId="urn:microsoft.com/office/officeart/2018/2/layout/IconLabelList"/>
    <dgm:cxn modelId="{B4067713-A663-43E9-B7C8-267388485D2C}" type="presParOf" srcId="{5DA75748-5DDE-48BD-81C6-FD891AC5B44D}" destId="{FE0FFCF5-2DFA-4448-B0E8-4D4A7EB5DE46}" srcOrd="3" destOrd="0" presId="urn:microsoft.com/office/officeart/2018/2/layout/IconLabelList"/>
    <dgm:cxn modelId="{F776D5E8-F7B7-4B2C-BB2C-B3E03009664D}" type="presParOf" srcId="{5DA75748-5DDE-48BD-81C6-FD891AC5B44D}" destId="{81CA2C64-F303-4F88-8C41-1E6AD698A063}" srcOrd="4" destOrd="0" presId="urn:microsoft.com/office/officeart/2018/2/layout/IconLabelList"/>
    <dgm:cxn modelId="{B5414438-ABF4-46ED-B75C-68D7E83A7AD0}" type="presParOf" srcId="{81CA2C64-F303-4F88-8C41-1E6AD698A063}" destId="{66D3E1A6-7091-4524-9257-3AF7A178136E}" srcOrd="0" destOrd="0" presId="urn:microsoft.com/office/officeart/2018/2/layout/IconLabelList"/>
    <dgm:cxn modelId="{5CB3E057-46E8-45B3-B532-23AD5E5D1DC6}" type="presParOf" srcId="{81CA2C64-F303-4F88-8C41-1E6AD698A063}" destId="{0BBA5C7A-AC37-4733-BA73-FDCD9436754F}" srcOrd="1" destOrd="0" presId="urn:microsoft.com/office/officeart/2018/2/layout/IconLabelList"/>
    <dgm:cxn modelId="{1BB62CAC-888A-4732-8AC6-CD08371EC3BA}" type="presParOf" srcId="{81CA2C64-F303-4F88-8C41-1E6AD698A063}" destId="{01AE76E6-62CD-485C-B79F-3E14FAA44210}" srcOrd="2" destOrd="0" presId="urn:microsoft.com/office/officeart/2018/2/layout/IconLabel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518DF7C-1E83-41E2-A8B3-EE3AE5C07084}">
      <dsp:nvSpPr>
        <dsp:cNvPr id="0" name=""/>
        <dsp:cNvSpPr/>
      </dsp:nvSpPr>
      <dsp:spPr>
        <a:xfrm>
          <a:off x="173419" y="475763"/>
          <a:ext cx="2690606" cy="2331780"/>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rcRect/>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32F1199-43F9-4BEB-BA94-B21091934000}">
      <dsp:nvSpPr>
        <dsp:cNvPr id="0" name=""/>
        <dsp:cNvSpPr/>
      </dsp:nvSpPr>
      <dsp:spPr>
        <a:xfrm>
          <a:off x="147725" y="2698224"/>
          <a:ext cx="2574225"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latin typeface="+mn-lt"/>
            </a:rPr>
            <a:t>Diversity</a:t>
          </a:r>
          <a:r>
            <a:rPr lang="en-US" sz="2300" kern="1200" dirty="0">
              <a:latin typeface="+mn-lt"/>
            </a:rPr>
            <a:t> </a:t>
          </a:r>
        </a:p>
      </dsp:txBody>
      <dsp:txXfrm>
        <a:off x="147725" y="2698224"/>
        <a:ext cx="2574225" cy="990000"/>
      </dsp:txXfrm>
    </dsp:sp>
    <dsp:sp modelId="{45ACBA0D-766F-481D-A1EF-50517F904726}">
      <dsp:nvSpPr>
        <dsp:cNvPr id="0" name=""/>
        <dsp:cNvSpPr/>
      </dsp:nvSpPr>
      <dsp:spPr>
        <a:xfrm>
          <a:off x="3382479" y="593492"/>
          <a:ext cx="3294076" cy="1995102"/>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18F3F64D-FFD6-4912-B516-C9FAD1FC02A4}">
      <dsp:nvSpPr>
        <dsp:cNvPr id="0" name=""/>
        <dsp:cNvSpPr/>
      </dsp:nvSpPr>
      <dsp:spPr>
        <a:xfrm>
          <a:off x="3552045" y="2660575"/>
          <a:ext cx="2954952"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latin typeface="+mn-lt"/>
            </a:rPr>
            <a:t>Communication and Coaching </a:t>
          </a:r>
        </a:p>
      </dsp:txBody>
      <dsp:txXfrm>
        <a:off x="3552045" y="2660575"/>
        <a:ext cx="2954952" cy="990000"/>
      </dsp:txXfrm>
    </dsp:sp>
    <dsp:sp modelId="{66D3E1A6-7091-4524-9257-3AF7A178136E}">
      <dsp:nvSpPr>
        <dsp:cNvPr id="0" name=""/>
        <dsp:cNvSpPr/>
      </dsp:nvSpPr>
      <dsp:spPr>
        <a:xfrm>
          <a:off x="7765498" y="822820"/>
          <a:ext cx="1567618" cy="1513995"/>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5875"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1AE76E6-62CD-485C-B79F-3E14FAA44210}">
      <dsp:nvSpPr>
        <dsp:cNvPr id="0" name=""/>
        <dsp:cNvSpPr/>
      </dsp:nvSpPr>
      <dsp:spPr>
        <a:xfrm>
          <a:off x="7243533" y="2624062"/>
          <a:ext cx="2574225" cy="9900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0" tIns="0" rIns="0" bIns="0" numCol="1" spcCol="1270" anchor="t" anchorCtr="0">
          <a:noAutofit/>
        </a:bodyPr>
        <a:lstStyle/>
        <a:p>
          <a:pPr marL="0" lvl="0" indent="0" algn="ctr" defTabSz="1422400">
            <a:lnSpc>
              <a:spcPct val="100000"/>
            </a:lnSpc>
            <a:spcBef>
              <a:spcPct val="0"/>
            </a:spcBef>
            <a:spcAft>
              <a:spcPct val="35000"/>
            </a:spcAft>
            <a:buNone/>
          </a:pPr>
          <a:r>
            <a:rPr lang="en-US" sz="3200" kern="1200" dirty="0">
              <a:latin typeface="+mn-lt"/>
            </a:rPr>
            <a:t>Tools and Best Practices</a:t>
          </a:r>
        </a:p>
      </dsp:txBody>
      <dsp:txXfrm>
        <a:off x="7243533" y="2624062"/>
        <a:ext cx="2574225" cy="990000"/>
      </dsp:txXfrm>
    </dsp:sp>
  </dsp:spTree>
</dsp:drawing>
</file>

<file path=ppt/diagrams/layout1.xml><?xml version="1.0" encoding="utf-8"?>
<dgm:layoutDef xmlns:dgm="http://schemas.openxmlformats.org/drawingml/2006/diagram" xmlns:a="http://schemas.openxmlformats.org/drawingml/2006/main" uniqueId="urn:microsoft.com/office/officeart/2018/2/layout/IconLabelList">
  <dgm:title val="Icon Label List"/>
  <dgm:desc val="Use to show non-sequential or grouped chunks of information accompanied by a related visuals. Works best with icons or small pictures with short text ca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snake">
          <dgm:param type="grDir" val="tL"/>
          <dgm:param type="flowDir" val="row"/>
          <dgm:param type="contDir" val="sameDir"/>
          <dgm:param type="off" val="ctr"/>
          <dgm:param type="vertAlign" val="mid"/>
          <dgm:param type="horzAlign" val="ctr"/>
        </dgm:alg>
      </dgm:if>
      <dgm:else name="Name2">
        <dgm:alg type="snake">
          <dgm:param type="grDir" val="tR"/>
          <dgm:param type="flowDir" val="row"/>
          <dgm:param type="contDir" val="sameDir"/>
          <dgm:param type="off" val="ctr"/>
          <dgm:param type="vertAlign" val="mid"/>
          <dgm:param type="horzAlign" val="ctr"/>
        </dgm:alg>
      </dgm:else>
    </dgm:choose>
    <dgm:shape xmlns:r="http://schemas.openxmlformats.org/officeDocument/2006/relationships" r:blip="">
      <dgm:adjLst/>
    </dgm:shape>
    <dgm:presOf/>
    <dgm:choose name="Name3">
      <dgm:if name="Name4" axis="ch" ptType="node" func="cnt" op="lte" val="2">
        <dgm:constrLst>
          <dgm:constr type="h" for="ch" forName="compNode" refType="h" fact="0.4"/>
          <dgm:constr type="w" for="ch" forName="compNode" val="120"/>
          <dgm:constr type="w" for="ch" forName="sibTrans" refType="w" refFor="ch" refForName="compNode" fact="0.175"/>
          <dgm:constr type="sp" refType="w" refFor="ch" refForName="compNode" op="equ" fact="0.25"/>
          <dgm:constr type="primFontSz" for="des" ptType="node" op="equ" val="50"/>
          <dgm:constr type="h" for="des" forName="compNode" op="equ"/>
          <dgm:constr type="h" for="des" forName="textRect" op="equ"/>
        </dgm:constrLst>
      </dgm:if>
      <dgm:if name="Name5" axis="ch" ptType="node" func="cnt" op="lte" val="4">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36"/>
          <dgm:constr type="h" for="des" forName="compNode" op="equ"/>
          <dgm:constr type="h" for="des" forName="textRect" op="equ"/>
        </dgm:constrLst>
      </dgm:if>
      <dgm:else name="Name6">
        <dgm:constrLst>
          <dgm:constr type="h" for="ch" forName="compNode" refType="h" fact="0.4"/>
          <dgm:constr type="w" for="ch" forName="compNode" refType="w"/>
          <dgm:constr type="w" for="ch" forName="sibTrans" refType="w" refFor="ch" refForName="compNode" fact="0.175"/>
          <dgm:constr type="sp" refType="w" refFor="ch" refForName="compNode" op="equ" fact="0.25"/>
          <dgm:constr type="primFontSz" for="des" ptType="node" op="equ" val="24"/>
          <dgm:constr type="h" for="des" forName="compNode" op="equ"/>
          <dgm:constr type="h" for="des" forName="textRect" op="equ"/>
        </dgm:constrLst>
      </dgm:else>
    </dgm:choose>
    <dgm:ruleLst>
      <dgm:rule type="w" for="ch" forName="compNode" val="50" fact="NaN" max="NaN"/>
    </dgm:ruleLst>
    <dgm:forEach name="Name7" axis="ch" ptType="node">
      <dgm:layoutNode name="compNode">
        <dgm:alg type="composite"/>
        <dgm:shape xmlns:r="http://schemas.openxmlformats.org/officeDocument/2006/relationships" r:blip="">
          <dgm:adjLst/>
        </dgm:shape>
        <dgm:presOf axis="self"/>
        <dgm:constrLst>
          <dgm:constr type="w" for="ch" forName="iconRect" refType="w" fact="0.45"/>
          <dgm:constr type="h" for="ch" forName="iconRect" refType="w" refFor="ch" refForName="iconRect"/>
          <dgm:constr type="ctrX" for="ch" forName="iconRect" refType="w" fact="0.5"/>
          <dgm:constr type="t" for="ch" forName="iconRect"/>
          <dgm:constr type="h" for="ch" forName="spaceRect" refType="h" fact="0.15"/>
          <dgm:constr type="w" for="ch" forName="spaceRect" refType="w"/>
          <dgm:constr type="l" for="ch" forName="spaceRect"/>
          <dgm:constr type="t" for="ch" forName="spaceRect" refType="b" refFor="ch" refForName="iconRect"/>
          <dgm:constr type="h" for="ch" forName="textRect" val="20"/>
          <dgm:constr type="w" for="ch" forName="textRect" refType="w"/>
          <dgm:constr type="l" for="ch" forName="textRect"/>
          <dgm:constr type="t" for="ch" forName="textRect" refType="b" refFor="ch" refForName="spaceRect"/>
        </dgm:constrLst>
        <dgm:ruleLst>
          <dgm:rule type="h" val="INF" fact="NaN" max="NaN"/>
        </dgm:ruleLst>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textRect" styleLbl="revTx">
          <dgm:varLst>
            <dgm:chMax val="1"/>
            <dgm:chPref val="1"/>
          </dgm:varLst>
          <dgm:alg type="tx">
            <dgm:param type="txAnchorVert" val="t"/>
          </dgm:alg>
          <dgm:shape xmlns:r="http://schemas.openxmlformats.org/officeDocument/2006/relationships" type="rect" r:blip="">
            <dgm:adjLst/>
          </dgm:shape>
          <dgm:presOf axis="self" ptType="node"/>
          <dgm:constrLst>
            <dgm:constr type="lMarg"/>
            <dgm:constr type="rMarg"/>
            <dgm:constr type="tMarg"/>
            <dgm:constr type="bMarg"/>
          </dgm:constrLst>
          <dgm:ruleLst>
            <dgm:rule type="primFontSz" val="11" fact="NaN" max="NaN"/>
            <dgm:rule type="h" val="INF" fact="NaN" max="NaN"/>
          </dgm:ruleLst>
        </dgm:layoutNode>
      </dgm:layoutNode>
      <dgm:forEach name="Name8"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0660E75-F365-42C3-AE98-A473DE56BBDD}" type="datetimeFigureOut">
              <a:rPr lang="en-US" smtClean="0"/>
              <a:t>1/10/2020</a:t>
            </a:fld>
            <a:endParaRPr lang="en-US" dirty="0"/>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dirty="0"/>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D0F8FBF-A84C-4E47-887E-AC17D0A25238}" type="slidenum">
              <a:rPr lang="en-US" smtClean="0"/>
              <a:t>‹#›</a:t>
            </a:fld>
            <a:endParaRPr lang="en-US" dirty="0"/>
          </a:p>
        </p:txBody>
      </p:sp>
    </p:spTree>
    <p:extLst>
      <p:ext uri="{BB962C8B-B14F-4D97-AF65-F5344CB8AC3E}">
        <p14:creationId xmlns:p14="http://schemas.microsoft.com/office/powerpoint/2010/main" val="265982603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Outside of the agenda, there are three main points to keep in mind: </a:t>
            </a:r>
          </a:p>
          <a:p>
            <a:pPr marL="171450" indent="-171450">
              <a:buFont typeface="Arial" panose="020B0604020202020204" pitchFamily="34" charset="0"/>
              <a:buChar char="•"/>
            </a:pPr>
            <a:r>
              <a:rPr lang="en-US" dirty="0"/>
              <a:t>Today we’ll cover various labels associated with groups of people across age, behavioral norms, etc. None of the topics today are to be considered negative or a bad trait to possess. In fact, these attributes that we’ll discuss are exactly why diverse teams are so important and yield the invaluable benefit of the diversity of thought. </a:t>
            </a:r>
          </a:p>
          <a:p>
            <a:pPr marL="171450" indent="-171450">
              <a:buFont typeface="Arial" panose="020B0604020202020204" pitchFamily="34" charset="0"/>
              <a:buChar char="•"/>
            </a:pPr>
            <a:r>
              <a:rPr lang="en-US" dirty="0"/>
              <a:t>NO ASSUMPTIONS. The evidence presented for today’s session is based in various researched studies over time to support trends for various labeled groups. The goal of this talk is to bring awareness about how certain groups of individuals may gravitate towards certain methods of communication, coaching, rewards, etc. However, you should never assume, get to know people as their individual selves and learn what works best when engaging with them. </a:t>
            </a:r>
          </a:p>
          <a:p>
            <a:pPr marL="171450" indent="-171450">
              <a:buFont typeface="Arial" panose="020B0604020202020204" pitchFamily="34" charset="0"/>
              <a:buChar char="•"/>
            </a:pPr>
            <a:r>
              <a:rPr lang="en-US" dirty="0"/>
              <a:t>I have created user personas for the purpose of helping bring the future scenarios we’ll cover to life. The personas themselves are complete fictional characters. Their personal profiles pictures and images do not reflect past or current AWH employees. I will be sure to highlight when I am speaking on an actual AWH tool or process, otherwise, you can assume all scenarios are relatable but fictional. </a:t>
            </a:r>
          </a:p>
        </p:txBody>
      </p:sp>
      <p:sp>
        <p:nvSpPr>
          <p:cNvPr id="4" name="Slide Number Placeholder 3"/>
          <p:cNvSpPr>
            <a:spLocks noGrp="1"/>
          </p:cNvSpPr>
          <p:nvPr>
            <p:ph type="sldNum" sz="quarter" idx="5"/>
          </p:nvPr>
        </p:nvSpPr>
        <p:spPr/>
        <p:txBody>
          <a:bodyPr/>
          <a:lstStyle/>
          <a:p>
            <a:fld id="{2D0F8FBF-A84C-4E47-887E-AC17D0A25238}" type="slidenum">
              <a:rPr lang="en-US" smtClean="0"/>
              <a:t>2</a:t>
            </a:fld>
            <a:endParaRPr lang="en-US" dirty="0"/>
          </a:p>
        </p:txBody>
      </p:sp>
    </p:spTree>
    <p:extLst>
      <p:ext uri="{BB962C8B-B14F-4D97-AF65-F5344CB8AC3E}">
        <p14:creationId xmlns:p14="http://schemas.microsoft.com/office/powerpoint/2010/main" val="17569105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b="1" dirty="0"/>
              <a:t>About Me: </a:t>
            </a:r>
          </a:p>
          <a:p>
            <a:r>
              <a:rPr lang="en-US" dirty="0"/>
              <a:t>I’m Kiera and I’d classify myself for the purposes of this talk as a control-centric, ambivert, millennial Virgo. </a:t>
            </a:r>
          </a:p>
          <a:p>
            <a:pPr marL="171450" indent="-171450">
              <a:buFont typeface="Arial" panose="020B0604020202020204" pitchFamily="34" charset="0"/>
              <a:buChar char="•"/>
            </a:pPr>
            <a:r>
              <a:rPr lang="en-US" dirty="0"/>
              <a:t>Recently engaged so work life balance is more important than ever to me now and shows up for me as a reward from employers.  </a:t>
            </a:r>
          </a:p>
          <a:p>
            <a:pPr marL="171450" indent="-171450">
              <a:buFont typeface="Arial" panose="020B0604020202020204" pitchFamily="34" charset="0"/>
              <a:buChar char="•"/>
            </a:pPr>
            <a:r>
              <a:rPr lang="en-US" dirty="0"/>
              <a:t>Clemson alum – as a woman of color attending a PWI, I was often the “only” in many of my classes, some extra curriculars, and at events with members of leadership who oftentimes didn’t look like me or share similar experiences. I had to learn to find ways to communicate with others who may not share the same life experiences, think or approach issues the same. </a:t>
            </a:r>
          </a:p>
          <a:p>
            <a:pPr marL="171450" indent="-171450">
              <a:buFont typeface="Arial" panose="020B0604020202020204" pitchFamily="34" charset="0"/>
              <a:buChar char="•"/>
            </a:pPr>
            <a:r>
              <a:rPr lang="en-US" dirty="0"/>
              <a:t>From a small town in South Carolina. As a child and young teenager I grew up where having manners, many times crossed over into not challenging, speaking against, or voicing my own opinions in to elders or those in positions of authority. I’ve had to learn to adjust my mindset and find my voice to communicate with leaders, support my decision-making and other ideas, and disagree/commit respectfully when the time called for it. </a:t>
            </a:r>
          </a:p>
        </p:txBody>
      </p:sp>
      <p:sp>
        <p:nvSpPr>
          <p:cNvPr id="4" name="Slide Number Placeholder 3"/>
          <p:cNvSpPr>
            <a:spLocks noGrp="1"/>
          </p:cNvSpPr>
          <p:nvPr>
            <p:ph type="sldNum" sz="quarter" idx="5"/>
          </p:nvPr>
        </p:nvSpPr>
        <p:spPr/>
        <p:txBody>
          <a:bodyPr/>
          <a:lstStyle/>
          <a:p>
            <a:fld id="{2D0F8FBF-A84C-4E47-887E-AC17D0A25238}" type="slidenum">
              <a:rPr lang="en-US" smtClean="0"/>
              <a:t>3</a:t>
            </a:fld>
            <a:endParaRPr lang="en-US" dirty="0"/>
          </a:p>
        </p:txBody>
      </p:sp>
    </p:spTree>
    <p:extLst>
      <p:ext uri="{BB962C8B-B14F-4D97-AF65-F5344CB8AC3E}">
        <p14:creationId xmlns:p14="http://schemas.microsoft.com/office/powerpoint/2010/main" val="3168907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During to</a:t>
            </a:r>
          </a:p>
        </p:txBody>
      </p:sp>
      <p:sp>
        <p:nvSpPr>
          <p:cNvPr id="4" name="Slide Number Placeholder 3"/>
          <p:cNvSpPr>
            <a:spLocks noGrp="1"/>
          </p:cNvSpPr>
          <p:nvPr>
            <p:ph type="sldNum" sz="quarter" idx="5"/>
          </p:nvPr>
        </p:nvSpPr>
        <p:spPr/>
        <p:txBody>
          <a:bodyPr/>
          <a:lstStyle/>
          <a:p>
            <a:fld id="{2D0F8FBF-A84C-4E47-887E-AC17D0A25238}" type="slidenum">
              <a:rPr lang="en-US" smtClean="0"/>
              <a:t>4</a:t>
            </a:fld>
            <a:endParaRPr lang="en-US" dirty="0"/>
          </a:p>
        </p:txBody>
      </p:sp>
    </p:spTree>
    <p:extLst>
      <p:ext uri="{BB962C8B-B14F-4D97-AF65-F5344CB8AC3E}">
        <p14:creationId xmlns:p14="http://schemas.microsoft.com/office/powerpoint/2010/main" val="3500321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Recruiting</a:t>
            </a:r>
          </a:p>
          <a:p>
            <a:pPr marL="628650" lvl="1" indent="-171450">
              <a:buFont typeface="Arial" panose="020B0604020202020204" pitchFamily="34" charset="0"/>
              <a:buChar char="•"/>
            </a:pPr>
            <a:r>
              <a:rPr lang="en-US" dirty="0"/>
              <a:t>Monitor job ads for bias terminology and descriptions </a:t>
            </a:r>
          </a:p>
          <a:p>
            <a:pPr marL="628650" lvl="1" indent="-171450">
              <a:buFont typeface="Arial" panose="020B0604020202020204" pitchFamily="34" charset="0"/>
              <a:buChar char="•"/>
            </a:pPr>
            <a:r>
              <a:rPr lang="en-US" dirty="0"/>
              <a:t>Expand sourcing outreach to areas that will reach a more diverse pool of talent – conferences, meetups, bootcamps, etc. </a:t>
            </a:r>
          </a:p>
          <a:p>
            <a:pPr marL="171450" indent="-171450">
              <a:buFont typeface="Arial" panose="020B0604020202020204" pitchFamily="34" charset="0"/>
              <a:buChar char="•"/>
            </a:pPr>
            <a:r>
              <a:rPr lang="en-US" dirty="0"/>
              <a:t>Hire for tech and “soft” skills </a:t>
            </a:r>
          </a:p>
          <a:p>
            <a:pPr marL="628650" lvl="1" indent="-171450">
              <a:buFont typeface="Arial" panose="020B0604020202020204" pitchFamily="34" charset="0"/>
              <a:buChar char="•"/>
            </a:pPr>
            <a:r>
              <a:rPr lang="en-US" dirty="0"/>
              <a:t>Behavioral questions that evaluate leadership, ownership, teamwork, etc. </a:t>
            </a:r>
          </a:p>
          <a:p>
            <a:pPr marL="628650" lvl="1" indent="-171450">
              <a:buFont typeface="Arial" panose="020B0604020202020204" pitchFamily="34" charset="0"/>
              <a:buChar char="•"/>
            </a:pPr>
            <a:r>
              <a:rPr lang="en-US" dirty="0"/>
              <a:t>Real interview scenarios to observe a candidate in a work-like setting – example: AWH coding exercise and code review in lieu of a normal 1:1 Q&amp;A interview</a:t>
            </a:r>
          </a:p>
          <a:p>
            <a:pPr marL="171450" indent="-171450">
              <a:buFont typeface="Arial" panose="020B0604020202020204" pitchFamily="34" charset="0"/>
              <a:buChar char="•"/>
            </a:pPr>
            <a:r>
              <a:rPr lang="en-US" dirty="0"/>
              <a:t>Culture fit may give way to implicit bias, hiring similar individuals can minimize cognitive diversity thus killing your innovation engine – aka. your team as individuals together</a:t>
            </a:r>
          </a:p>
          <a:p>
            <a:pPr marL="628650" lvl="1"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D0F8FBF-A84C-4E47-887E-AC17D0A25238}" type="slidenum">
              <a:rPr lang="en-US" smtClean="0"/>
              <a:t>12</a:t>
            </a:fld>
            <a:endParaRPr lang="en-US" dirty="0"/>
          </a:p>
        </p:txBody>
      </p:sp>
    </p:spTree>
    <p:extLst>
      <p:ext uri="{BB962C8B-B14F-4D97-AF65-F5344CB8AC3E}">
        <p14:creationId xmlns:p14="http://schemas.microsoft.com/office/powerpoint/2010/main" val="400922745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Adding a ton of individuals across various races, backgrounds, genders, etc. does not necessarily equate to value-added diversity if there is no synergy amongst the group. Hire for diversity but assess candidates according to their alignment to your company’s core values, mission, goals, etc. That way the “culture fit” is rooted in driving your company forward. </a:t>
            </a:r>
          </a:p>
        </p:txBody>
      </p:sp>
      <p:sp>
        <p:nvSpPr>
          <p:cNvPr id="4" name="Slide Number Placeholder 3"/>
          <p:cNvSpPr>
            <a:spLocks noGrp="1"/>
          </p:cNvSpPr>
          <p:nvPr>
            <p:ph type="sldNum" sz="quarter" idx="5"/>
          </p:nvPr>
        </p:nvSpPr>
        <p:spPr/>
        <p:txBody>
          <a:bodyPr/>
          <a:lstStyle/>
          <a:p>
            <a:fld id="{2D0F8FBF-A84C-4E47-887E-AC17D0A25238}" type="slidenum">
              <a:rPr lang="en-US" smtClean="0"/>
              <a:t>13</a:t>
            </a:fld>
            <a:endParaRPr lang="en-US" dirty="0"/>
          </a:p>
        </p:txBody>
      </p:sp>
    </p:spTree>
    <p:extLst>
      <p:ext uri="{BB962C8B-B14F-4D97-AF65-F5344CB8AC3E}">
        <p14:creationId xmlns:p14="http://schemas.microsoft.com/office/powerpoint/2010/main" val="13288291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Tenure is NOT the same as level of experience a team member brings to the table. Ask the right questions to understand how someone’s years or lack thereof show their progressive ownership and growth in their respective positions. Do you bring them onboard and how to coach through their areas of opportunity. </a:t>
            </a:r>
          </a:p>
          <a:p>
            <a:pPr marL="171450" indent="-171450">
              <a:buFont typeface="Arial" panose="020B0604020202020204" pitchFamily="34" charset="0"/>
              <a:buChar char="•"/>
            </a:pPr>
            <a:r>
              <a:rPr lang="en-US" dirty="0"/>
              <a:t>Working Styles: </a:t>
            </a:r>
          </a:p>
          <a:p>
            <a:pPr marL="628650" lvl="1" indent="-171450">
              <a:buFont typeface="Arial" panose="020B0604020202020204" pitchFamily="34" charset="0"/>
              <a:buChar char="•"/>
            </a:pPr>
            <a:r>
              <a:rPr lang="en-US" dirty="0"/>
              <a:t>Baby-Boomer: </a:t>
            </a:r>
          </a:p>
          <a:p>
            <a:pPr marL="1085850" lvl="2" indent="-171450">
              <a:buFont typeface="Arial" panose="020B0604020202020204" pitchFamily="34" charset="0"/>
              <a:buChar char="•"/>
            </a:pPr>
            <a:r>
              <a:rPr lang="en-US" dirty="0"/>
              <a:t>Work is priority – will often work long hours for visibility, to show their value, to get goals accomplished </a:t>
            </a:r>
          </a:p>
          <a:p>
            <a:pPr marL="1085850" lvl="2" indent="-171450">
              <a:buFont typeface="Arial" panose="020B0604020202020204" pitchFamily="34" charset="0"/>
              <a:buChar char="•"/>
            </a:pPr>
            <a:r>
              <a:rPr lang="en-US" dirty="0"/>
              <a:t>Will not blindly follow authority – explain the WHY </a:t>
            </a:r>
          </a:p>
          <a:p>
            <a:pPr marL="628650" lvl="1" indent="-171450">
              <a:buFont typeface="Arial" panose="020B0604020202020204" pitchFamily="34" charset="0"/>
              <a:buChar char="•"/>
            </a:pPr>
            <a:r>
              <a:rPr lang="en-US" dirty="0"/>
              <a:t>Gen X: </a:t>
            </a:r>
          </a:p>
          <a:p>
            <a:pPr marL="1085850" lvl="2" indent="-171450">
              <a:buFont typeface="Arial" panose="020B0604020202020204" pitchFamily="34" charset="0"/>
              <a:buChar char="•"/>
            </a:pPr>
            <a:r>
              <a:rPr lang="en-US" dirty="0"/>
              <a:t>Core group to introduce work-life balance. They are paid to do a job but not live there</a:t>
            </a:r>
          </a:p>
          <a:p>
            <a:pPr marL="1085850" lvl="2" indent="-171450">
              <a:buFont typeface="Arial" panose="020B0604020202020204" pitchFamily="34" charset="0"/>
              <a:buChar char="•"/>
            </a:pPr>
            <a:r>
              <a:rPr lang="en-US" dirty="0"/>
              <a:t>Values having trust from their manager to work independently without micromanagement </a:t>
            </a:r>
          </a:p>
          <a:p>
            <a:pPr marL="1085850" lvl="2" indent="-171450">
              <a:buFont typeface="Arial" panose="020B0604020202020204" pitchFamily="34" charset="0"/>
              <a:buChar char="•"/>
            </a:pPr>
            <a:r>
              <a:rPr lang="en-US" dirty="0"/>
              <a:t>Wants control of their career path</a:t>
            </a:r>
          </a:p>
          <a:p>
            <a:pPr marL="628650" lvl="1" indent="-171450">
              <a:buFont typeface="Arial" panose="020B0604020202020204" pitchFamily="34" charset="0"/>
              <a:buChar char="•"/>
            </a:pPr>
            <a:r>
              <a:rPr lang="en-US" dirty="0"/>
              <a:t>Gen Y (Millennials) </a:t>
            </a:r>
          </a:p>
          <a:p>
            <a:pPr marL="1085850" lvl="2" indent="-171450">
              <a:buFont typeface="Arial" panose="020B0604020202020204" pitchFamily="34" charset="0"/>
              <a:buChar char="•"/>
            </a:pPr>
            <a:r>
              <a:rPr lang="en-US" dirty="0"/>
              <a:t>Work-life harmony; remote; flexibility in schedules</a:t>
            </a:r>
          </a:p>
          <a:p>
            <a:pPr marL="1085850" lvl="2" indent="-171450">
              <a:buFont typeface="Arial" panose="020B0604020202020204" pitchFamily="34" charset="0"/>
              <a:buChar char="•"/>
            </a:pPr>
            <a:r>
              <a:rPr lang="en-US" dirty="0"/>
              <a:t>Teamwork, visibility, and challenge </a:t>
            </a:r>
          </a:p>
          <a:p>
            <a:pPr marL="171450" indent="-171450">
              <a:buFont typeface="Arial" panose="020B0604020202020204" pitchFamily="34" charset="0"/>
              <a:buChar char="•"/>
            </a:pPr>
            <a:r>
              <a:rPr lang="en-US" dirty="0"/>
              <a:t>Communication Preferences: </a:t>
            </a:r>
          </a:p>
          <a:p>
            <a:pPr marL="628650" lvl="1" indent="-171450">
              <a:buFont typeface="Arial" panose="020B0604020202020204" pitchFamily="34" charset="0"/>
              <a:buChar char="•"/>
            </a:pPr>
            <a:r>
              <a:rPr lang="en-US" dirty="0"/>
              <a:t>See image </a:t>
            </a:r>
          </a:p>
        </p:txBody>
      </p:sp>
      <p:sp>
        <p:nvSpPr>
          <p:cNvPr id="4" name="Slide Number Placeholder 3"/>
          <p:cNvSpPr>
            <a:spLocks noGrp="1"/>
          </p:cNvSpPr>
          <p:nvPr>
            <p:ph type="sldNum" sz="quarter" idx="5"/>
          </p:nvPr>
        </p:nvSpPr>
        <p:spPr/>
        <p:txBody>
          <a:bodyPr/>
          <a:lstStyle/>
          <a:p>
            <a:fld id="{2D0F8FBF-A84C-4E47-887E-AC17D0A25238}" type="slidenum">
              <a:rPr lang="en-US" smtClean="0"/>
              <a:t>14</a:t>
            </a:fld>
            <a:endParaRPr lang="en-US" dirty="0"/>
          </a:p>
        </p:txBody>
      </p:sp>
    </p:spTree>
    <p:extLst>
      <p:ext uri="{BB962C8B-B14F-4D97-AF65-F5344CB8AC3E}">
        <p14:creationId xmlns:p14="http://schemas.microsoft.com/office/powerpoint/2010/main" val="308759104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Key Points: </a:t>
            </a:r>
          </a:p>
          <a:p>
            <a:pPr marL="171450" indent="-171450">
              <a:buFont typeface="Arial" panose="020B0604020202020204" pitchFamily="34" charset="0"/>
              <a:buChar char="•"/>
            </a:pPr>
            <a:r>
              <a:rPr lang="en-US" dirty="0"/>
              <a:t>Cultural scripts can pose a challenge for how employees engage and communicate in the workplace. </a:t>
            </a:r>
          </a:p>
          <a:p>
            <a:pPr marL="171450" indent="-171450">
              <a:buFont typeface="Arial" panose="020B0604020202020204" pitchFamily="34" charset="0"/>
              <a:buChar char="•"/>
            </a:pPr>
            <a:r>
              <a:rPr lang="en-US" dirty="0"/>
              <a:t>Chinese and Indian cultures observe similar scripts in which nurturing social relationships, respecting authority/leaders/hierarchy make it difficult for employees to have open dialogue that contradicts or challenges their peers and leaders, especially in formal settings. </a:t>
            </a:r>
          </a:p>
          <a:p>
            <a:pPr marL="171450" indent="-171450">
              <a:buFont typeface="Arial" panose="020B0604020202020204" pitchFamily="34" charset="0"/>
              <a:buChar char="•"/>
            </a:pPr>
            <a:r>
              <a:rPr lang="en-US" dirty="0"/>
              <a:t>In the case study where agile was being implemented in these groups, leaders began to implement the following strategies</a:t>
            </a:r>
          </a:p>
          <a:p>
            <a:pPr marL="628650" lvl="1" indent="-171450">
              <a:buFont typeface="Arial" panose="020B0604020202020204" pitchFamily="34" charset="0"/>
              <a:buChar char="•"/>
            </a:pPr>
            <a:r>
              <a:rPr lang="en-US" dirty="0"/>
              <a:t>Create a safe space in your work environment to “unlearn or adjust” mindsets, encouraging your teams that healthy dialogue – even in disagreement, is helpful to the success of the agile process</a:t>
            </a:r>
          </a:p>
          <a:p>
            <a:pPr marL="628650" lvl="1" indent="-171450">
              <a:buFont typeface="Arial" panose="020B0604020202020204" pitchFamily="34" charset="0"/>
              <a:buChar char="•"/>
            </a:pPr>
            <a:r>
              <a:rPr lang="en-US" dirty="0"/>
              <a:t>Less formal ways to engage leadership – breakrooms, happy hours, wikis, etc. </a:t>
            </a:r>
          </a:p>
          <a:p>
            <a:pPr marL="628650" lvl="1" indent="-171450">
              <a:buFont typeface="Arial" panose="020B0604020202020204" pitchFamily="34" charset="0"/>
              <a:buChar char="•"/>
            </a:pPr>
            <a:r>
              <a:rPr lang="en-US" dirty="0"/>
              <a:t>Explain that having strong social relationships does not negate the fact that there are times feedback must be delivered and it’s not personal</a:t>
            </a:r>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D0F8FBF-A84C-4E47-887E-AC17D0A25238}" type="slidenum">
              <a:rPr lang="en-US" smtClean="0"/>
              <a:t>17</a:t>
            </a:fld>
            <a:endParaRPr lang="en-US" dirty="0"/>
          </a:p>
        </p:txBody>
      </p:sp>
    </p:spTree>
    <p:extLst>
      <p:ext uri="{BB962C8B-B14F-4D97-AF65-F5344CB8AC3E}">
        <p14:creationId xmlns:p14="http://schemas.microsoft.com/office/powerpoint/2010/main" val="23980340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dirty="0"/>
              <a:t>Building relationships, builds trust. It gives you the opportunity to learn your teammates as individuals, their triggers, motivations, etc. Healthy evidence to adjust how you engage them as people. </a:t>
            </a:r>
          </a:p>
          <a:p>
            <a:pPr marL="171450" indent="-171450">
              <a:buFont typeface="Arial" panose="020B0604020202020204" pitchFamily="34" charset="0"/>
              <a:buChar char="•"/>
            </a:pPr>
            <a:r>
              <a:rPr lang="en-US" dirty="0"/>
              <a:t>Diverse teams will often times result in diversity of thought – which is great! However, leaves space for conflicting discussions to occur. Ensure these conversations are being done with respect, opinions are encouraged, and someone of authority in that space can bring about a decision if conversations turns unproductive. </a:t>
            </a:r>
          </a:p>
          <a:p>
            <a:pPr marL="171450" indent="-171450">
              <a:buFont typeface="Arial" panose="020B0604020202020204" pitchFamily="34" charset="0"/>
              <a:buChar char="•"/>
            </a:pPr>
            <a:r>
              <a:rPr lang="en-US" dirty="0"/>
              <a:t>The last two bullets will be further explained on upcoming slides. </a:t>
            </a:r>
          </a:p>
        </p:txBody>
      </p:sp>
      <p:sp>
        <p:nvSpPr>
          <p:cNvPr id="4" name="Slide Number Placeholder 3"/>
          <p:cNvSpPr>
            <a:spLocks noGrp="1"/>
          </p:cNvSpPr>
          <p:nvPr>
            <p:ph type="sldNum" sz="quarter" idx="5"/>
          </p:nvPr>
        </p:nvSpPr>
        <p:spPr/>
        <p:txBody>
          <a:bodyPr/>
          <a:lstStyle/>
          <a:p>
            <a:fld id="{2D0F8FBF-A84C-4E47-887E-AC17D0A25238}" type="slidenum">
              <a:rPr lang="en-US" smtClean="0"/>
              <a:t>20</a:t>
            </a:fld>
            <a:endParaRPr lang="en-US" dirty="0"/>
          </a:p>
        </p:txBody>
      </p:sp>
    </p:spTree>
    <p:extLst>
      <p:ext uri="{BB962C8B-B14F-4D97-AF65-F5344CB8AC3E}">
        <p14:creationId xmlns:p14="http://schemas.microsoft.com/office/powerpoint/2010/main" val="349243161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snippets from the AWH Developer Evaluation form – full PDF available on my LinkedIn. </a:t>
            </a:r>
          </a:p>
          <a:p>
            <a:r>
              <a:rPr lang="en-US" dirty="0"/>
              <a:t>Key Points: </a:t>
            </a:r>
          </a:p>
          <a:p>
            <a:pPr marL="171450" indent="-171450">
              <a:buFont typeface="Arial" panose="020B0604020202020204" pitchFamily="34" charset="0"/>
              <a:buChar char="•"/>
            </a:pPr>
            <a:r>
              <a:rPr lang="en-US" dirty="0"/>
              <a:t>Documentation – thorough, clear, and consistent </a:t>
            </a:r>
          </a:p>
          <a:p>
            <a:pPr marL="171450" indent="-171450">
              <a:buFont typeface="Arial" panose="020B0604020202020204" pitchFamily="34" charset="0"/>
              <a:buChar char="•"/>
            </a:pPr>
            <a:r>
              <a:rPr lang="en-US" dirty="0"/>
              <a:t>Consistent Measurables – evaluations for your employees should be aligned to foundational benchmarks/measurables that reflect company values, mission, goals as a company and expectations for team members </a:t>
            </a:r>
          </a:p>
          <a:p>
            <a:pPr marL="171450" indent="-171450">
              <a:buFont typeface="Arial" panose="020B0604020202020204" pitchFamily="34" charset="0"/>
              <a:buChar char="•"/>
            </a:pPr>
            <a:r>
              <a:rPr lang="en-US" dirty="0"/>
              <a:t>Manage to the one – your employees are held to consistent expectations but HOW they perform to the expectation may vary based on the individuals</a:t>
            </a:r>
          </a:p>
          <a:p>
            <a:pPr marL="171450" indent="-171450">
              <a:buFont typeface="Arial" panose="020B0604020202020204" pitchFamily="34" charset="0"/>
              <a:buChar char="•"/>
            </a:pPr>
            <a:r>
              <a:rPr lang="en-US" dirty="0"/>
              <a:t>Example: </a:t>
            </a:r>
          </a:p>
          <a:p>
            <a:pPr marL="628650" lvl="1" indent="-171450">
              <a:buFont typeface="Arial" panose="020B0604020202020204" pitchFamily="34" charset="0"/>
              <a:buChar char="•"/>
            </a:pPr>
            <a:r>
              <a:rPr lang="en-US" b="1" dirty="0"/>
              <a:t>Core Expectation: </a:t>
            </a:r>
            <a:r>
              <a:rPr lang="en-US" dirty="0"/>
              <a:t>Problem-Solving </a:t>
            </a:r>
          </a:p>
          <a:p>
            <a:pPr marL="628650" lvl="1" indent="-171450">
              <a:buFont typeface="Arial" panose="020B0604020202020204" pitchFamily="34" charset="0"/>
              <a:buChar char="•"/>
            </a:pPr>
            <a:r>
              <a:rPr lang="en-US" b="1" dirty="0"/>
              <a:t>Specific Skill: </a:t>
            </a:r>
            <a:r>
              <a:rPr lang="en-US" dirty="0"/>
              <a:t>Demonstrating professional, high-service attitude</a:t>
            </a:r>
          </a:p>
          <a:p>
            <a:pPr marL="628650" lvl="1" indent="-171450">
              <a:buFont typeface="Arial" panose="020B0604020202020204" pitchFamily="34" charset="0"/>
              <a:buChar char="•"/>
            </a:pPr>
            <a:r>
              <a:rPr lang="en-US" dirty="0"/>
              <a:t>Desiree who is a more extroverted personality may show her high service attitude through open dialogue with peers, having conversations with clients when applicable, and taking quick action on requests. While Andrew who is more introverted may show his high service attitude through thorough documentation, deep diving into problems, and providing written solutions or feedback in 1:1 settings. Both meet the measurable for the skill under problem solving but due to their individual nature, it shows up to the manager differently. </a:t>
            </a:r>
          </a:p>
          <a:p>
            <a:pPr marL="171450" indent="-171450">
              <a:buFont typeface="Arial" panose="020B0604020202020204" pitchFamily="34" charset="0"/>
              <a:buChar char="•"/>
            </a:pPr>
            <a:endParaRPr lang="en-US" dirty="0"/>
          </a:p>
          <a:p>
            <a:pPr marL="171450" indent="-171450">
              <a:buFont typeface="Arial" panose="020B0604020202020204" pitchFamily="34" charset="0"/>
              <a:buChar char="•"/>
            </a:pPr>
            <a:endParaRPr lang="en-US" dirty="0"/>
          </a:p>
        </p:txBody>
      </p:sp>
      <p:sp>
        <p:nvSpPr>
          <p:cNvPr id="4" name="Slide Number Placeholder 3"/>
          <p:cNvSpPr>
            <a:spLocks noGrp="1"/>
          </p:cNvSpPr>
          <p:nvPr>
            <p:ph type="sldNum" sz="quarter" idx="5"/>
          </p:nvPr>
        </p:nvSpPr>
        <p:spPr/>
        <p:txBody>
          <a:bodyPr/>
          <a:lstStyle/>
          <a:p>
            <a:fld id="{2D0F8FBF-A84C-4E47-887E-AC17D0A25238}" type="slidenum">
              <a:rPr lang="en-US" smtClean="0"/>
              <a:t>22</a:t>
            </a:fld>
            <a:endParaRPr lang="en-US" dirty="0"/>
          </a:p>
        </p:txBody>
      </p:sp>
    </p:spTree>
    <p:extLst>
      <p:ext uri="{BB962C8B-B14F-4D97-AF65-F5344CB8AC3E}">
        <p14:creationId xmlns:p14="http://schemas.microsoft.com/office/powerpoint/2010/main" val="79416426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endParaRPr lang="en-US" dirty="0"/>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1/9/2020</a:t>
            </a:fld>
            <a:endParaRPr lang="en-US" dirty="0"/>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9678971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1/9/2020</a:t>
            </a:fld>
            <a:endParaRPr lang="en-US" dirty="0"/>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25251760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1/9/2020</a:t>
            </a:fld>
            <a:endParaRPr lang="en-US" dirty="0"/>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56127051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1/9/2020</a:t>
            </a:fld>
            <a:endParaRPr lang="en-US" dirty="0"/>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dirty="0"/>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89973146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endParaRPr lang="en-US" dirty="0"/>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1/9/2020</a:t>
            </a:fld>
            <a:endParaRPr lang="en-US" dirty="0"/>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dirty="0"/>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61245247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1/9/2020</a:t>
            </a:fld>
            <a:endParaRPr lang="en-US" dirty="0"/>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dirty="0"/>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20779244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1/9/2020</a:t>
            </a:fld>
            <a:endParaRPr lang="en-US" dirty="0"/>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dirty="0"/>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62902611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1/9/2020</a:t>
            </a:fld>
            <a:endParaRPr lang="en-US" dirty="0"/>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dirty="0"/>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4779011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1/9/2020</a:t>
            </a:fld>
            <a:endParaRPr lang="en-US" dirty="0"/>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397712226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endParaRPr lang="en-US" dirty="0"/>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1/9/2020</a:t>
            </a:fld>
            <a:endParaRPr lang="en-US" dirty="0"/>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dirty="0"/>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dirty="0"/>
          </a:p>
        </p:txBody>
      </p:sp>
    </p:spTree>
    <p:extLst>
      <p:ext uri="{BB962C8B-B14F-4D97-AF65-F5344CB8AC3E}">
        <p14:creationId xmlns:p14="http://schemas.microsoft.com/office/powerpoint/2010/main" val="2658359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dirty="0"/>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endParaRPr lang="en-US" dirty="0"/>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1/9/2020</a:t>
            </a:fld>
            <a:endParaRPr lang="en-US" dirty="0"/>
          </a:p>
        </p:txBody>
      </p:sp>
      <p:sp>
        <p:nvSpPr>
          <p:cNvPr id="6" name="Footer Placeholder 5"/>
          <p:cNvSpPr>
            <a:spLocks noGrp="1"/>
          </p:cNvSpPr>
          <p:nvPr>
            <p:ph type="ftr" sz="quarter" idx="11"/>
          </p:nvPr>
        </p:nvSpPr>
        <p:spPr>
          <a:xfrm>
            <a:off x="1097279" y="6446838"/>
            <a:ext cx="6818262" cy="365125"/>
          </a:xfrm>
        </p:spPr>
        <p:txBody>
          <a:bodyPr/>
          <a:lstStyle/>
          <a:p>
            <a:pPr algn="l"/>
            <a:endParaRPr lang="en-US" dirty="0"/>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dirty="0"/>
          </a:p>
        </p:txBody>
      </p:sp>
    </p:spTree>
    <p:extLst>
      <p:ext uri="{BB962C8B-B14F-4D97-AF65-F5344CB8AC3E}">
        <p14:creationId xmlns:p14="http://schemas.microsoft.com/office/powerpoint/2010/main" val="40336955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1/9/2020</a:t>
            </a:fld>
            <a:endParaRPr lang="en-US" dirty="0"/>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dirty="0"/>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dirty="0"/>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39550226"/>
      </p:ext>
    </p:extLst>
  </p:cSld>
  <p:clrMap bg1="lt1" tx1="dk1" bg2="lt2" tx2="dk2" accent1="accent1" accent2="accent2" accent3="accent3" accent4="accent4" accent5="accent5" accent6="accent6" hlink="hlink" folHlink="folHlink"/>
  <p:sldLayoutIdLst>
    <p:sldLayoutId id="2147483703" r:id="rId1"/>
    <p:sldLayoutId id="2147483702" r:id="rId2"/>
    <p:sldLayoutId id="2147483701" r:id="rId3"/>
    <p:sldLayoutId id="2147483700" r:id="rId4"/>
    <p:sldLayoutId id="2147483699" r:id="rId5"/>
    <p:sldLayoutId id="2147483698" r:id="rId6"/>
    <p:sldLayoutId id="2147483697" r:id="rId7"/>
    <p:sldLayoutId id="2147483696" r:id="rId8"/>
    <p:sldLayoutId id="2147483695" r:id="rId9"/>
    <p:sldLayoutId id="2147483694" r:id="rId10"/>
    <p:sldLayoutId id="2147483693" r:id="rId11"/>
  </p:sldLayoutIdLst>
  <p:hf sldNum="0" hdr="0" ftr="0" dt="0"/>
  <p:txStyles>
    <p:titleStyle>
      <a:lvl1pPr algn="l" defTabSz="914400" rtl="0" eaLnBrk="1" latinLnBrk="0" hangingPunct="1">
        <a:lnSpc>
          <a:spcPct val="90000"/>
        </a:lnSpc>
        <a:spcBef>
          <a:spcPct val="0"/>
        </a:spcBef>
        <a:buNone/>
        <a:defRPr sz="5500" i="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0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0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6.jp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5.jpg"/><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3.jpg"/><Relationship Id="rId2" Type="http://schemas.openxmlformats.org/officeDocument/2006/relationships/image" Target="../media/image14.jpg"/><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6.jpg"/><Relationship Id="rId2" Type="http://schemas.openxmlformats.org/officeDocument/2006/relationships/image" Target="../media/image17.jpg"/><Relationship Id="rId1" Type="http://schemas.openxmlformats.org/officeDocument/2006/relationships/slideLayout" Target="../slideLayouts/slideLayout8.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2.png"/><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9.gif"/><Relationship Id="rId2" Type="http://schemas.openxmlformats.org/officeDocument/2006/relationships/image" Target="../media/image28.gif"/><Relationship Id="rId1" Type="http://schemas.openxmlformats.org/officeDocument/2006/relationships/slideLayout" Target="../slideLayouts/slideLayout7.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3.jpe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6" Type="http://schemas.openxmlformats.org/officeDocument/2006/relationships/image" Target="../media/image2.png"/><Relationship Id="rId5" Type="http://schemas.openxmlformats.org/officeDocument/2006/relationships/image" Target="../media/image37.jpeg"/><Relationship Id="rId4" Type="http://schemas.openxmlformats.org/officeDocument/2006/relationships/image" Target="../media/image36.jp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38.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jpg"/><Relationship Id="rId2" Type="http://schemas.openxmlformats.org/officeDocument/2006/relationships/hyperlink" Target="https://www.linkedin.com/in/kieraprioleau/" TargetMode="External"/><Relationship Id="rId1" Type="http://schemas.openxmlformats.org/officeDocument/2006/relationships/slideLayout" Target="../slideLayouts/slideLayout4.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8" Type="http://schemas.openxmlformats.org/officeDocument/2006/relationships/hyperlink" Target="https://harver.com/blog/generational-diversity-in-the-workplace/" TargetMode="External"/><Relationship Id="rId3" Type="http://schemas.openxmlformats.org/officeDocument/2006/relationships/hyperlink" Target="https://www.hubgets.com/blog/introverts-extroverts-teamwork/" TargetMode="External"/><Relationship Id="rId7" Type="http://schemas.openxmlformats.org/officeDocument/2006/relationships/hyperlink" Target="https://sloanreview.mit.edu/article/consider-culture-when-implementing-agile-practices/?use_credit=c493debc37f8b56ac5b83532d59d1efe" TargetMode="External"/><Relationship Id="rId2" Type="http://schemas.openxmlformats.org/officeDocument/2006/relationships/hyperlink" Target="https://peopleleaders.com.au/top-10-tips-for-communicating-with-introverts/" TargetMode="External"/><Relationship Id="rId1" Type="http://schemas.openxmlformats.org/officeDocument/2006/relationships/slideLayout" Target="../slideLayouts/slideLayout2.xml"/><Relationship Id="rId6" Type="http://schemas.openxmlformats.org/officeDocument/2006/relationships/hyperlink" Target="https://www.trakstar.com/blog-post/performance-management-different-extroverts-introverts/" TargetMode="External"/><Relationship Id="rId5" Type="http://schemas.openxmlformats.org/officeDocument/2006/relationships/hyperlink" Target="https://www.prevention.com/health/mental-health/a24068521/introvert-vs-extrovert/" TargetMode="External"/><Relationship Id="rId10" Type="http://schemas.openxmlformats.org/officeDocument/2006/relationships/image" Target="../media/image2.png"/><Relationship Id="rId4" Type="http://schemas.openxmlformats.org/officeDocument/2006/relationships/hyperlink" Target="https://www.psychologytoday.com/us/blog/self-promotion-introverts/201712/successful-teamwork-introverts-and-extroverts" TargetMode="External"/><Relationship Id="rId9" Type="http://schemas.openxmlformats.org/officeDocument/2006/relationships/hyperlink" Target="https://twproject.com/blog/multigenerational-work-team-know-them-to-manage-them/" TargetMode="External"/></Relationships>
</file>

<file path=ppt/slides/_rels/slide29.xml.rels><?xml version="1.0" encoding="UTF-8" standalone="yes"?>
<Relationships xmlns="http://schemas.openxmlformats.org/package/2006/relationships"><Relationship Id="rId8" Type="http://schemas.openxmlformats.org/officeDocument/2006/relationships/hyperlink" Target="https://www.pipedrive.com/en/blog/manage-remote-sales-team" TargetMode="External"/><Relationship Id="rId3" Type="http://schemas.openxmlformats.org/officeDocument/2006/relationships/hyperlink" Target="https://harver.com/blog/generational-diversity-in-the-workplace/" TargetMode="External"/><Relationship Id="rId7" Type="http://schemas.openxmlformats.org/officeDocument/2006/relationships/hyperlink" Target="https://www.asabbatical.com/article/understand-cultural-differences" TargetMode="External"/><Relationship Id="rId12" Type="http://schemas.openxmlformats.org/officeDocument/2006/relationships/hyperlink" Target="https://www.cumanagement.com/articles/2019/05/nextgen-know-how-creating-feedback-rich-environment" TargetMode="External"/><Relationship Id="rId2" Type="http://schemas.openxmlformats.org/officeDocument/2006/relationships/hyperlink" Target="https://www.morganconsulting.com.au/blog/gender-diversity-in-the-workplace/" TargetMode="External"/><Relationship Id="rId1" Type="http://schemas.openxmlformats.org/officeDocument/2006/relationships/slideLayout" Target="../slideLayouts/slideLayout2.xml"/><Relationship Id="rId6" Type="http://schemas.openxmlformats.org/officeDocument/2006/relationships/hyperlink" Target="https://www.tlnt.com/thought-diversity-a-new-way-to-hire-manage-and-reward/" TargetMode="External"/><Relationship Id="rId11" Type="http://schemas.openxmlformats.org/officeDocument/2006/relationships/hyperlink" Target="https://dilbert.com/strip/2012-05-29" TargetMode="External"/><Relationship Id="rId5" Type="http://schemas.openxmlformats.org/officeDocument/2006/relationships/hyperlink" Target="https://theportraitmasters.com/product/family-posing/" TargetMode="External"/><Relationship Id="rId10" Type="http://schemas.openxmlformats.org/officeDocument/2006/relationships/hyperlink" Target="https://henrykotula.com/2018/06/06/cartoon-i-finished-your-performance-review-2/" TargetMode="External"/><Relationship Id="rId4" Type="http://schemas.openxmlformats.org/officeDocument/2006/relationships/hyperlink" Target="https://www.youngisthan.in/your-fortune/introvert-extrovert-ambivert/53404" TargetMode="External"/><Relationship Id="rId9" Type="http://schemas.openxmlformats.org/officeDocument/2006/relationships/hyperlink" Target="https://www.lifehack.org/articles/communication/like-introvert-extrovert-ambivert.html"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2.png"/><Relationship Id="rId3" Type="http://schemas.openxmlformats.org/officeDocument/2006/relationships/image" Target="../media/image13.jpg"/><Relationship Id="rId7" Type="http://schemas.openxmlformats.org/officeDocument/2006/relationships/image" Target="../media/image17.jp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6.jpg"/><Relationship Id="rId5" Type="http://schemas.openxmlformats.org/officeDocument/2006/relationships/image" Target="../media/image15.jpg"/><Relationship Id="rId4" Type="http://schemas.openxmlformats.org/officeDocument/2006/relationships/image" Target="../media/image14.jpg"/></Relationships>
</file>

<file path=ppt/slides/_rels/slide5.xml.rels><?xml version="1.0" encoding="UTF-8" standalone="yes"?>
<Relationships xmlns="http://schemas.openxmlformats.org/package/2006/relationships"><Relationship Id="rId8" Type="http://schemas.openxmlformats.org/officeDocument/2006/relationships/image" Target="../media/image24.jpeg"/><Relationship Id="rId3" Type="http://schemas.openxmlformats.org/officeDocument/2006/relationships/image" Target="../media/image19.png"/><Relationship Id="rId7" Type="http://schemas.openxmlformats.org/officeDocument/2006/relationships/image" Target="../media/image23.jpeg"/><Relationship Id="rId2" Type="http://schemas.openxmlformats.org/officeDocument/2006/relationships/image" Target="../media/image18.jpeg"/><Relationship Id="rId1" Type="http://schemas.openxmlformats.org/officeDocument/2006/relationships/slideLayout" Target="../slideLayouts/slideLayout7.xml"/><Relationship Id="rId6" Type="http://schemas.openxmlformats.org/officeDocument/2006/relationships/image" Target="../media/image22.jpeg"/><Relationship Id="rId5" Type="http://schemas.openxmlformats.org/officeDocument/2006/relationships/image" Target="../media/image21.jpeg"/><Relationship Id="rId10" Type="http://schemas.openxmlformats.org/officeDocument/2006/relationships/image" Target="../media/image25.jpeg"/><Relationship Id="rId4" Type="http://schemas.openxmlformats.org/officeDocument/2006/relationships/image" Target="../media/image20.jpeg"/><Relationship Id="rId9"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5.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4.jpg"/><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3.jpg"/><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C7B90B30-0C53-4F44-A6E8-A72ED694BBA9}"/>
              </a:ext>
            </a:extLst>
          </p:cNvPr>
          <p:cNvPicPr>
            <a:picLocks noChangeAspect="1"/>
          </p:cNvPicPr>
          <p:nvPr/>
        </p:nvPicPr>
        <p:blipFill rotWithShape="1">
          <a:blip r:embed="rId2"/>
          <a:srcRect t="2030" b="5824"/>
          <a:stretch/>
        </p:blipFill>
        <p:spPr>
          <a:xfrm>
            <a:off x="-32" y="10"/>
            <a:ext cx="12192031" cy="4915066"/>
          </a:xfrm>
          <a:prstGeom prst="rect">
            <a:avLst/>
          </a:prstGeom>
        </p:spPr>
      </p:pic>
      <p:sp>
        <p:nvSpPr>
          <p:cNvPr id="26" name="Rectangle 25">
            <a:extLst>
              <a:ext uri="{FF2B5EF4-FFF2-40B4-BE49-F238E27FC236}">
                <a16:creationId xmlns:a16="http://schemas.microsoft.com/office/drawing/2014/main" id="{0B4FB531-34DA-4777-9BD5-5B885DC3819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15076"/>
            <a:ext cx="12188952" cy="1942924"/>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A4EB31C9-1C08-4AEF-BECB-D4455F15292A}"/>
              </a:ext>
            </a:extLst>
          </p:cNvPr>
          <p:cNvSpPr>
            <a:spLocks noGrp="1"/>
          </p:cNvSpPr>
          <p:nvPr>
            <p:ph type="ctrTitle"/>
          </p:nvPr>
        </p:nvSpPr>
        <p:spPr>
          <a:xfrm>
            <a:off x="828675" y="5120639"/>
            <a:ext cx="7137263" cy="1280161"/>
          </a:xfrm>
        </p:spPr>
        <p:txBody>
          <a:bodyPr anchor="ctr">
            <a:normAutofit/>
          </a:bodyPr>
          <a:lstStyle/>
          <a:p>
            <a:pPr algn="r"/>
            <a:r>
              <a:rPr lang="en-US" sz="4100" dirty="0">
                <a:solidFill>
                  <a:srgbClr val="FFFFFF"/>
                </a:solidFill>
                <a:latin typeface="+mn-lt"/>
              </a:rPr>
              <a:t>Coaching and Communicating with Diverse Teams</a:t>
            </a:r>
          </a:p>
        </p:txBody>
      </p:sp>
      <p:cxnSp>
        <p:nvCxnSpPr>
          <p:cNvPr id="28" name="Straight Connector 27">
            <a:extLst>
              <a:ext uri="{FF2B5EF4-FFF2-40B4-BE49-F238E27FC236}">
                <a16:creationId xmlns:a16="http://schemas.microsoft.com/office/drawing/2014/main" id="{D5B557D3-D7B4-404B-84A1-9BD182BE5B0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rot="16200000">
            <a:off x="7532813" y="5760720"/>
            <a:ext cx="11887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2" name="Picture 11" descr="A close up of a logo&#10;&#10;Description automatically generated">
            <a:extLst>
              <a:ext uri="{FF2B5EF4-FFF2-40B4-BE49-F238E27FC236}">
                <a16:creationId xmlns:a16="http://schemas.microsoft.com/office/drawing/2014/main" id="{9BB4995D-09EC-4887-9E64-CCF9968E010F}"/>
              </a:ext>
            </a:extLst>
          </p:cNvPr>
          <p:cNvPicPr>
            <a:picLocks noChangeAspect="1"/>
          </p:cNvPicPr>
          <p:nvPr/>
        </p:nvPicPr>
        <p:blipFill>
          <a:blip r:embed="rId3"/>
          <a:stretch>
            <a:fillRect/>
          </a:stretch>
        </p:blipFill>
        <p:spPr>
          <a:xfrm>
            <a:off x="11382886" y="6107184"/>
            <a:ext cx="627603" cy="627603"/>
          </a:xfrm>
          <a:prstGeom prst="rect">
            <a:avLst/>
          </a:prstGeom>
        </p:spPr>
      </p:pic>
    </p:spTree>
    <p:extLst>
      <p:ext uri="{BB962C8B-B14F-4D97-AF65-F5344CB8AC3E}">
        <p14:creationId xmlns:p14="http://schemas.microsoft.com/office/powerpoint/2010/main" val="2972838048"/>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0"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1" name="Rectangle 1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CD40A9B-1B65-4761-BC5A-6CA7359C6F00}"/>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3700" dirty="0">
                <a:latin typeface="+mn-lt"/>
              </a:rPr>
              <a:t>Andrew – </a:t>
            </a:r>
            <a:br>
              <a:rPr lang="en-US" sz="3700" dirty="0">
                <a:latin typeface="+mn-lt"/>
              </a:rPr>
            </a:br>
            <a:r>
              <a:rPr lang="en-US" sz="3700" dirty="0">
                <a:latin typeface="+mn-lt"/>
              </a:rPr>
              <a:t>Junior Software Developer</a:t>
            </a:r>
          </a:p>
        </p:txBody>
      </p:sp>
      <p:cxnSp>
        <p:nvCxnSpPr>
          <p:cNvPr id="22" name="Straight Connector 1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891D81A6-FE4D-451D-8FDD-F114FEE8E83F}"/>
              </a:ext>
            </a:extLst>
          </p:cNvPr>
          <p:cNvSpPr>
            <a:spLocks noGrp="1"/>
          </p:cNvSpPr>
          <p:nvPr>
            <p:ph type="body" sz="half" idx="2"/>
          </p:nvPr>
        </p:nvSpPr>
        <p:spPr>
          <a:xfrm>
            <a:off x="643467" y="2546224"/>
            <a:ext cx="3448259" cy="3747009"/>
          </a:xfrm>
        </p:spPr>
        <p:txBody>
          <a:bodyPr vert="horz" lIns="0" tIns="45720" rIns="0" bIns="45720" rtlCol="0">
            <a:noAutofit/>
          </a:bodyPr>
          <a:lstStyle/>
          <a:p>
            <a:pPr marL="285750" indent="-285750">
              <a:lnSpc>
                <a:spcPct val="90000"/>
              </a:lnSpc>
              <a:buFont typeface="Calibri" panose="020F0502020204030204" pitchFamily="34" charset="0"/>
              <a:buChar char="•"/>
            </a:pPr>
            <a:r>
              <a:rPr lang="en-US" sz="2000" dirty="0"/>
              <a:t>22</a:t>
            </a:r>
          </a:p>
          <a:p>
            <a:pPr marL="285750" indent="-285750">
              <a:lnSpc>
                <a:spcPct val="90000"/>
              </a:lnSpc>
              <a:buFont typeface="Calibri" panose="020F0502020204030204" pitchFamily="34" charset="0"/>
              <a:buChar char="•"/>
            </a:pPr>
            <a:r>
              <a:rPr lang="en-US" sz="2000" dirty="0"/>
              <a:t>Millennial </a:t>
            </a:r>
          </a:p>
          <a:p>
            <a:pPr marL="285750" indent="-285750">
              <a:lnSpc>
                <a:spcPct val="90000"/>
              </a:lnSpc>
              <a:buFont typeface="Calibri" panose="020F0502020204030204" pitchFamily="34" charset="0"/>
              <a:buChar char="•"/>
            </a:pPr>
            <a:r>
              <a:rPr lang="en-US" sz="2000" b="1" u="sng" dirty="0"/>
              <a:t>Personality: </a:t>
            </a:r>
            <a:r>
              <a:rPr lang="en-US" sz="2000" dirty="0"/>
              <a:t>introvert, problem-solver, methodical </a:t>
            </a:r>
          </a:p>
          <a:p>
            <a:pPr marL="285750" indent="-285750">
              <a:lnSpc>
                <a:spcPct val="90000"/>
              </a:lnSpc>
              <a:buFont typeface="Calibri" panose="020F0502020204030204" pitchFamily="34" charset="0"/>
              <a:buChar char="•"/>
            </a:pPr>
            <a:r>
              <a:rPr lang="en-US" sz="2000" b="1" u="sng" dirty="0"/>
              <a:t>Motivations</a:t>
            </a:r>
            <a:r>
              <a:rPr lang="en-US" sz="2000" b="1" dirty="0"/>
              <a:t>: </a:t>
            </a:r>
            <a:r>
              <a:rPr lang="en-US" sz="2000" dirty="0"/>
              <a:t>complex problem-solving, individual work assignments</a:t>
            </a:r>
          </a:p>
          <a:p>
            <a:pPr marL="285750" indent="-285750">
              <a:lnSpc>
                <a:spcPct val="90000"/>
              </a:lnSpc>
              <a:buFont typeface="Calibri" panose="020F0502020204030204" pitchFamily="34" charset="0"/>
              <a:buChar char="•"/>
            </a:pPr>
            <a:r>
              <a:rPr lang="en-US" sz="2000" b="1" u="sng" dirty="0"/>
              <a:t>Frustrations: </a:t>
            </a:r>
            <a:r>
              <a:rPr lang="en-US" sz="2000" dirty="0"/>
              <a:t>large group meetings, public speaking, impromptu activities</a:t>
            </a:r>
          </a:p>
        </p:txBody>
      </p:sp>
      <p:pic>
        <p:nvPicPr>
          <p:cNvPr id="6" name="Content Placeholder 5" descr="A person sitting at a table with a computer and smiling at the camera&#10;&#10;Description automatically generated">
            <a:extLst>
              <a:ext uri="{FF2B5EF4-FFF2-40B4-BE49-F238E27FC236}">
                <a16:creationId xmlns:a16="http://schemas.microsoft.com/office/drawing/2014/main" id="{89B69E4C-41B2-4D76-A5E9-98F3E8A2B363}"/>
              </a:ext>
            </a:extLst>
          </p:cNvPr>
          <p:cNvPicPr>
            <a:picLocks noGrp="1" noChangeAspect="1"/>
          </p:cNvPicPr>
          <p:nvPr>
            <p:ph idx="1"/>
          </p:nvPr>
        </p:nvPicPr>
        <p:blipFill rotWithShape="1">
          <a:blip r:embed="rId2"/>
          <a:srcRect l="12317" r="14316" b="-1"/>
          <a:stretch/>
        </p:blipFill>
        <p:spPr>
          <a:xfrm>
            <a:off x="4654296" y="10"/>
            <a:ext cx="7537703" cy="6857990"/>
          </a:xfrm>
          <a:prstGeom prst="rect">
            <a:avLst/>
          </a:prstGeom>
        </p:spPr>
      </p:pic>
      <p:pic>
        <p:nvPicPr>
          <p:cNvPr id="9" name="Picture 8" descr="A close up of a logo&#10;&#10;Description automatically generated">
            <a:extLst>
              <a:ext uri="{FF2B5EF4-FFF2-40B4-BE49-F238E27FC236}">
                <a16:creationId xmlns:a16="http://schemas.microsoft.com/office/drawing/2014/main" id="{889C2026-7BCC-422B-A903-5BD98E35B0E9}"/>
              </a:ext>
            </a:extLst>
          </p:cNvPr>
          <p:cNvPicPr>
            <a:picLocks noChangeAspect="1"/>
          </p:cNvPicPr>
          <p:nvPr/>
        </p:nvPicPr>
        <p:blipFill>
          <a:blip r:embed="rId3"/>
          <a:stretch>
            <a:fillRect/>
          </a:stretch>
        </p:blipFill>
        <p:spPr>
          <a:xfrm>
            <a:off x="11650223" y="59634"/>
            <a:ext cx="457201" cy="457201"/>
          </a:xfrm>
          <a:prstGeom prst="rect">
            <a:avLst/>
          </a:prstGeom>
        </p:spPr>
      </p:pic>
    </p:spTree>
    <p:extLst>
      <p:ext uri="{BB962C8B-B14F-4D97-AF65-F5344CB8AC3E}">
        <p14:creationId xmlns:p14="http://schemas.microsoft.com/office/powerpoint/2010/main" val="1441273637"/>
      </p:ext>
    </p:extLst>
  </p:cSld>
  <p:clrMapOvr>
    <a:overrideClrMapping bg1="dk1" tx1="lt1" bg2="dk2" tx2="lt2" accent1="accent1" accent2="accent2" accent3="accent3" accent4="accent4" accent5="accent5" accent6="accent6" hlink="hlink" folHlink="folHlink"/>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4D7EF61C-59BB-4167-AB0D-5C1E9BED6C4E}"/>
              </a:ext>
            </a:extLst>
          </p:cNvPr>
          <p:cNvSpPr>
            <a:spLocks noGrp="1"/>
          </p:cNvSpPr>
          <p:nvPr>
            <p:ph type="title"/>
          </p:nvPr>
        </p:nvSpPr>
        <p:spPr>
          <a:xfrm>
            <a:off x="477078" y="516836"/>
            <a:ext cx="3100136" cy="1960234"/>
          </a:xfrm>
        </p:spPr>
        <p:txBody>
          <a:bodyPr vert="horz" lIns="91440" tIns="45720" rIns="91440" bIns="45720" rtlCol="0" anchor="b">
            <a:normAutofit/>
          </a:bodyPr>
          <a:lstStyle/>
          <a:p>
            <a:r>
              <a:rPr lang="en-US" sz="4000" dirty="0">
                <a:solidFill>
                  <a:schemeClr val="tx1"/>
                </a:solidFill>
                <a:latin typeface="+mn-lt"/>
              </a:rPr>
              <a:t>Scenario #1</a:t>
            </a:r>
          </a:p>
        </p:txBody>
      </p:sp>
      <p:cxnSp>
        <p:nvCxnSpPr>
          <p:cNvPr id="23" name="Straight Connector 2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EDAB7C8-6EDC-4761-BD3B-BB4355A0E19D}"/>
              </a:ext>
            </a:extLst>
          </p:cNvPr>
          <p:cNvSpPr>
            <a:spLocks noGrp="1"/>
          </p:cNvSpPr>
          <p:nvPr>
            <p:ph type="body" sz="half" idx="2"/>
          </p:nvPr>
        </p:nvSpPr>
        <p:spPr>
          <a:xfrm>
            <a:off x="492371" y="2790854"/>
            <a:ext cx="3084844" cy="3536259"/>
          </a:xfrm>
        </p:spPr>
        <p:txBody>
          <a:bodyPr vert="horz" lIns="0" tIns="45720" rIns="0" bIns="45720" rtlCol="0">
            <a:normAutofit fontScale="92500" lnSpcReduction="20000"/>
          </a:bodyPr>
          <a:lstStyle/>
          <a:p>
            <a:pPr marL="285750" indent="-285750">
              <a:lnSpc>
                <a:spcPct val="100000"/>
              </a:lnSpc>
              <a:buFont typeface="Arial" panose="020B0604020202020204" pitchFamily="34" charset="0"/>
              <a:buChar char="•"/>
            </a:pPr>
            <a:r>
              <a:rPr lang="en-US" sz="3000" dirty="0">
                <a:solidFill>
                  <a:schemeClr val="tx1">
                    <a:lumMod val="75000"/>
                    <a:lumOff val="25000"/>
                  </a:schemeClr>
                </a:solidFill>
              </a:rPr>
              <a:t>Themes: </a:t>
            </a:r>
          </a:p>
          <a:p>
            <a:pPr marL="742950" lvl="1" indent="-285750">
              <a:buFont typeface="Arial" panose="020B0604020202020204" pitchFamily="34" charset="0"/>
              <a:buChar char="•"/>
            </a:pPr>
            <a:r>
              <a:rPr lang="en-US" sz="2200" dirty="0"/>
              <a:t>Building diverse teams </a:t>
            </a:r>
          </a:p>
          <a:p>
            <a:pPr marL="742950" lvl="1" indent="-285750">
              <a:buFont typeface="Arial" panose="020B0604020202020204" pitchFamily="34" charset="0"/>
              <a:buChar char="•"/>
            </a:pPr>
            <a:r>
              <a:rPr lang="en-US" sz="2200" dirty="0">
                <a:solidFill>
                  <a:schemeClr val="tx1">
                    <a:lumMod val="75000"/>
                    <a:lumOff val="25000"/>
                  </a:schemeClr>
                </a:solidFill>
              </a:rPr>
              <a:t>Generational diversit</a:t>
            </a:r>
            <a:r>
              <a:rPr lang="en-US" sz="2200" dirty="0"/>
              <a:t>y </a:t>
            </a:r>
          </a:p>
          <a:p>
            <a:pPr marL="285750" indent="-285750">
              <a:lnSpc>
                <a:spcPct val="100000"/>
              </a:lnSpc>
              <a:buFont typeface="Arial" panose="020B0604020202020204" pitchFamily="34" charset="0"/>
              <a:buChar char="•"/>
            </a:pPr>
            <a:r>
              <a:rPr lang="en-US" sz="3000" dirty="0">
                <a:solidFill>
                  <a:schemeClr val="tx1">
                    <a:lumMod val="75000"/>
                    <a:lumOff val="25000"/>
                  </a:schemeClr>
                </a:solidFill>
              </a:rPr>
              <a:t>AWH is in growth mode and Jason is building a team of diverse digital product creators.  </a:t>
            </a:r>
          </a:p>
          <a:p>
            <a:pPr marL="285750" indent="-285750">
              <a:lnSpc>
                <a:spcPct val="100000"/>
              </a:lnSpc>
              <a:buFont typeface="Arial" panose="020B0604020202020204" pitchFamily="34" charset="0"/>
              <a:buChar char="•"/>
            </a:pPr>
            <a:endParaRPr lang="en-US" sz="1600" dirty="0">
              <a:solidFill>
                <a:schemeClr val="tx1">
                  <a:lumMod val="75000"/>
                  <a:lumOff val="25000"/>
                </a:schemeClr>
              </a:solidFill>
            </a:endParaRPr>
          </a:p>
        </p:txBody>
      </p:sp>
      <p:pic>
        <p:nvPicPr>
          <p:cNvPr id="8" name="Content Placeholder 7" descr="A person standing in front of a window&#10;&#10;Description automatically generated">
            <a:extLst>
              <a:ext uri="{FF2B5EF4-FFF2-40B4-BE49-F238E27FC236}">
                <a16:creationId xmlns:a16="http://schemas.microsoft.com/office/drawing/2014/main" id="{1DBC88F4-2D81-48D5-81CF-FE13C842BD05}"/>
              </a:ext>
            </a:extLst>
          </p:cNvPr>
          <p:cNvPicPr>
            <a:picLocks noGrp="1" noChangeAspect="1"/>
          </p:cNvPicPr>
          <p:nvPr>
            <p:ph idx="1"/>
          </p:nvPr>
        </p:nvPicPr>
        <p:blipFill rotWithShape="1">
          <a:blip r:embed="rId2"/>
          <a:srcRect l="34507" r="32507"/>
          <a:stretch/>
        </p:blipFill>
        <p:spPr>
          <a:xfrm>
            <a:off x="4059922" y="10"/>
            <a:ext cx="4021571" cy="6857990"/>
          </a:xfrm>
          <a:prstGeom prst="rect">
            <a:avLst/>
          </a:prstGeom>
        </p:spPr>
      </p:pic>
      <p:pic>
        <p:nvPicPr>
          <p:cNvPr id="10" name="Content Placeholder 9" descr="A person wearing a white shirt&#10;&#10;Description automatically generated">
            <a:extLst>
              <a:ext uri="{FF2B5EF4-FFF2-40B4-BE49-F238E27FC236}">
                <a16:creationId xmlns:a16="http://schemas.microsoft.com/office/drawing/2014/main" id="{822BD4C9-2C81-424B-B266-E0E1F945F130}"/>
              </a:ext>
            </a:extLst>
          </p:cNvPr>
          <p:cNvPicPr>
            <a:picLocks noGrp="1" noChangeAspect="1"/>
          </p:cNvPicPr>
          <p:nvPr>
            <p:ph sz="quarter" idx="4294967295"/>
          </p:nvPr>
        </p:nvPicPr>
        <p:blipFill rotWithShape="1">
          <a:blip r:embed="rId3"/>
          <a:srcRect l="25962" r="32714" b="2"/>
          <a:stretch/>
        </p:blipFill>
        <p:spPr>
          <a:xfrm>
            <a:off x="8175592" y="6086"/>
            <a:ext cx="4016407" cy="6851914"/>
          </a:xfrm>
          <a:prstGeom prst="rect">
            <a:avLst/>
          </a:prstGeom>
        </p:spPr>
      </p:pic>
      <p:pic>
        <p:nvPicPr>
          <p:cNvPr id="13" name="Picture 12" descr="A close up of a logo&#10;&#10;Description automatically generated">
            <a:extLst>
              <a:ext uri="{FF2B5EF4-FFF2-40B4-BE49-F238E27FC236}">
                <a16:creationId xmlns:a16="http://schemas.microsoft.com/office/drawing/2014/main" id="{E584D470-3437-4BBD-89F4-39BDA98B8C3D}"/>
              </a:ext>
            </a:extLst>
          </p:cNvPr>
          <p:cNvPicPr>
            <a:picLocks noChangeAspect="1"/>
          </p:cNvPicPr>
          <p:nvPr/>
        </p:nvPicPr>
        <p:blipFill>
          <a:blip r:embed="rId4"/>
          <a:stretch>
            <a:fillRect/>
          </a:stretch>
        </p:blipFill>
        <p:spPr>
          <a:xfrm>
            <a:off x="60050" y="6327123"/>
            <a:ext cx="530877" cy="530877"/>
          </a:xfrm>
          <a:prstGeom prst="rect">
            <a:avLst/>
          </a:prstGeom>
        </p:spPr>
      </p:pic>
    </p:spTree>
    <p:extLst>
      <p:ext uri="{BB962C8B-B14F-4D97-AF65-F5344CB8AC3E}">
        <p14:creationId xmlns:p14="http://schemas.microsoft.com/office/powerpoint/2010/main" val="110747969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6" name="Rectangle 2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37" name="Straight Connector 2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38" name="Rectangle 27">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A picture containing drawing, shirt, sign&#10;&#10;Description automatically generated">
            <a:extLst>
              <a:ext uri="{FF2B5EF4-FFF2-40B4-BE49-F238E27FC236}">
                <a16:creationId xmlns:a16="http://schemas.microsoft.com/office/drawing/2014/main" id="{373EC33A-51E5-456F-B364-72D509CB2621}"/>
              </a:ext>
            </a:extLst>
          </p:cNvPr>
          <p:cNvPicPr>
            <a:picLocks noGrp="1" noChangeAspect="1"/>
          </p:cNvPicPr>
          <p:nvPr>
            <p:ph sz="half" idx="1"/>
          </p:nvPr>
        </p:nvPicPr>
        <p:blipFill>
          <a:blip r:embed="rId3"/>
          <a:stretch>
            <a:fillRect/>
          </a:stretch>
        </p:blipFill>
        <p:spPr>
          <a:xfrm>
            <a:off x="1257036" y="643538"/>
            <a:ext cx="9679028" cy="3557043"/>
          </a:xfrm>
          <a:prstGeom prst="rect">
            <a:avLst/>
          </a:prstGeom>
        </p:spPr>
      </p:pic>
      <p:sp>
        <p:nvSpPr>
          <p:cNvPr id="39" name="Rectangle 29">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374F3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25EFB0E-E364-448A-9260-5381F30A1045}"/>
              </a:ext>
            </a:extLst>
          </p:cNvPr>
          <p:cNvSpPr>
            <a:spLocks noGrp="1"/>
          </p:cNvSpPr>
          <p:nvPr>
            <p:ph type="title"/>
          </p:nvPr>
        </p:nvSpPr>
        <p:spPr>
          <a:xfrm>
            <a:off x="327176" y="4905301"/>
            <a:ext cx="5295702" cy="1554485"/>
          </a:xfrm>
        </p:spPr>
        <p:txBody>
          <a:bodyPr vert="horz" lIns="91440" tIns="45720" rIns="91440" bIns="45720" rtlCol="0" anchor="ctr">
            <a:normAutofit/>
          </a:bodyPr>
          <a:lstStyle/>
          <a:p>
            <a:pPr algn="r"/>
            <a:r>
              <a:rPr lang="en-US" sz="4000" dirty="0">
                <a:solidFill>
                  <a:srgbClr val="FFFFFF"/>
                </a:solidFill>
                <a:latin typeface="+mn-lt"/>
              </a:rPr>
              <a:t>Building Diverse Teams </a:t>
            </a:r>
          </a:p>
        </p:txBody>
      </p:sp>
      <p:cxnSp>
        <p:nvCxnSpPr>
          <p:cNvPr id="40" name="Straight Connector 31">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F7ED1F"/>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B18772B-827A-4A8E-9447-A5F1D4F27694}"/>
              </a:ext>
            </a:extLst>
          </p:cNvPr>
          <p:cNvSpPr>
            <a:spLocks noGrp="1"/>
          </p:cNvSpPr>
          <p:nvPr>
            <p:ph sz="half" idx="2"/>
          </p:nvPr>
        </p:nvSpPr>
        <p:spPr>
          <a:xfrm>
            <a:off x="6064301" y="4905300"/>
            <a:ext cx="5493699" cy="1554485"/>
          </a:xfrm>
        </p:spPr>
        <p:txBody>
          <a:bodyPr vert="horz" lIns="0" tIns="45720" rIns="0" bIns="45720" rtlCol="0" anchor="ctr">
            <a:noAutofit/>
          </a:bodyPr>
          <a:lstStyle/>
          <a:p>
            <a:pPr>
              <a:lnSpc>
                <a:spcPct val="90000"/>
              </a:lnSpc>
              <a:buFont typeface="Calibri" panose="020F0502020204030204" pitchFamily="34" charset="0"/>
              <a:buChar char="•"/>
            </a:pPr>
            <a:r>
              <a:rPr lang="en-US" sz="2400" dirty="0">
                <a:solidFill>
                  <a:srgbClr val="FFFFFF"/>
                </a:solidFill>
              </a:rPr>
              <a:t>Start with recruiting</a:t>
            </a:r>
          </a:p>
          <a:p>
            <a:pPr>
              <a:lnSpc>
                <a:spcPct val="90000"/>
              </a:lnSpc>
              <a:buFont typeface="Calibri" panose="020F0502020204030204" pitchFamily="34" charset="0"/>
              <a:buChar char="•"/>
            </a:pPr>
            <a:r>
              <a:rPr lang="en-US" sz="2400" dirty="0">
                <a:solidFill>
                  <a:srgbClr val="FFFFFF"/>
                </a:solidFill>
              </a:rPr>
              <a:t>Hire for a cross-section of technical and soft skills </a:t>
            </a:r>
          </a:p>
          <a:p>
            <a:pPr>
              <a:lnSpc>
                <a:spcPct val="90000"/>
              </a:lnSpc>
              <a:buFont typeface="Calibri" panose="020F0502020204030204" pitchFamily="34" charset="0"/>
              <a:buChar char="•"/>
            </a:pPr>
            <a:r>
              <a:rPr lang="en-US" sz="2400" dirty="0">
                <a:solidFill>
                  <a:srgbClr val="FFFFFF"/>
                </a:solidFill>
              </a:rPr>
              <a:t>“Culture fit” can kill innovation</a:t>
            </a:r>
          </a:p>
        </p:txBody>
      </p:sp>
      <p:pic>
        <p:nvPicPr>
          <p:cNvPr id="29" name="Picture 28" descr="A close up of a logo&#10;&#10;Description automatically generated">
            <a:extLst>
              <a:ext uri="{FF2B5EF4-FFF2-40B4-BE49-F238E27FC236}">
                <a16:creationId xmlns:a16="http://schemas.microsoft.com/office/drawing/2014/main" id="{FF652A20-E783-4A3C-AA5D-7C3F345C3347}"/>
              </a:ext>
            </a:extLst>
          </p:cNvPr>
          <p:cNvPicPr>
            <a:picLocks noChangeAspect="1"/>
          </p:cNvPicPr>
          <p:nvPr/>
        </p:nvPicPr>
        <p:blipFill>
          <a:blip r:embed="rId4"/>
          <a:stretch>
            <a:fillRect/>
          </a:stretch>
        </p:blipFill>
        <p:spPr>
          <a:xfrm>
            <a:off x="11539347" y="87223"/>
            <a:ext cx="556315" cy="556315"/>
          </a:xfrm>
          <a:prstGeom prst="rect">
            <a:avLst/>
          </a:prstGeom>
        </p:spPr>
      </p:pic>
    </p:spTree>
    <p:extLst>
      <p:ext uri="{BB962C8B-B14F-4D97-AF65-F5344CB8AC3E}">
        <p14:creationId xmlns:p14="http://schemas.microsoft.com/office/powerpoint/2010/main" val="3665258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B4D0E555-16F6-44D0-BF56-AF5FF5BDE9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001">
            <a:schemeClr val="lt1"/>
          </a:fillRef>
          <a:effectRef idx="0">
            <a:schemeClr val="accent1"/>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8117041D-1A7B-4ECA-AB68-3CFDB6726B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6220" y="0"/>
            <a:ext cx="4641314" cy="6858000"/>
          </a:xfrm>
          <a:prstGeom prst="rect">
            <a:avLst/>
          </a:prstGeom>
          <a:solidFill>
            <a:srgbClr val="653F4D"/>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8B980A5E-19C9-4B31-868D-E1D78E8BB2DA}"/>
              </a:ext>
            </a:extLst>
          </p:cNvPr>
          <p:cNvSpPr>
            <a:spLocks noGrp="1"/>
          </p:cNvSpPr>
          <p:nvPr>
            <p:ph type="title"/>
          </p:nvPr>
        </p:nvSpPr>
        <p:spPr>
          <a:xfrm>
            <a:off x="435869" y="640080"/>
            <a:ext cx="3659246" cy="2862699"/>
          </a:xfrm>
        </p:spPr>
        <p:txBody>
          <a:bodyPr vert="horz" lIns="91440" tIns="45720" rIns="91440" bIns="45720" rtlCol="0" anchor="b">
            <a:normAutofit/>
          </a:bodyPr>
          <a:lstStyle/>
          <a:p>
            <a:r>
              <a:rPr lang="en-US" sz="4400" dirty="0">
                <a:solidFill>
                  <a:srgbClr val="FFFFFF"/>
                </a:solidFill>
                <a:latin typeface="+mn-lt"/>
              </a:rPr>
              <a:t>Is your team TOO Diverse? </a:t>
            </a:r>
          </a:p>
        </p:txBody>
      </p:sp>
      <p:cxnSp>
        <p:nvCxnSpPr>
          <p:cNvPr id="17" name="Straight Connector 16">
            <a:extLst>
              <a:ext uri="{FF2B5EF4-FFF2-40B4-BE49-F238E27FC236}">
                <a16:creationId xmlns:a16="http://schemas.microsoft.com/office/drawing/2014/main" id="{ABCD2462-4C1E-401A-AC2D-F799A138B24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3852" y="3663649"/>
            <a:ext cx="3383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pic>
        <p:nvPicPr>
          <p:cNvPr id="10" name="Picture 9" descr="A close up of a logo&#10;&#10;Description automatically generated">
            <a:extLst>
              <a:ext uri="{FF2B5EF4-FFF2-40B4-BE49-F238E27FC236}">
                <a16:creationId xmlns:a16="http://schemas.microsoft.com/office/drawing/2014/main" id="{B28DB030-D47C-4FEA-BC2F-AEE0E04EAA5B}"/>
              </a:ext>
            </a:extLst>
          </p:cNvPr>
          <p:cNvPicPr>
            <a:picLocks noChangeAspect="1"/>
          </p:cNvPicPr>
          <p:nvPr/>
        </p:nvPicPr>
        <p:blipFill>
          <a:blip r:embed="rId3"/>
          <a:stretch>
            <a:fillRect/>
          </a:stretch>
        </p:blipFill>
        <p:spPr>
          <a:xfrm>
            <a:off x="11558002" y="6261016"/>
            <a:ext cx="546418" cy="546418"/>
          </a:xfrm>
          <a:prstGeom prst="rect">
            <a:avLst/>
          </a:prstGeom>
        </p:spPr>
      </p:pic>
      <p:sp>
        <p:nvSpPr>
          <p:cNvPr id="7" name="Content Placeholder 6">
            <a:extLst>
              <a:ext uri="{FF2B5EF4-FFF2-40B4-BE49-F238E27FC236}">
                <a16:creationId xmlns:a16="http://schemas.microsoft.com/office/drawing/2014/main" id="{87F03D46-68B5-4D06-8FFC-733A6D92BFFA}"/>
              </a:ext>
            </a:extLst>
          </p:cNvPr>
          <p:cNvSpPr>
            <a:spLocks noGrp="1"/>
          </p:cNvSpPr>
          <p:nvPr>
            <p:ph idx="1"/>
          </p:nvPr>
        </p:nvSpPr>
        <p:spPr>
          <a:xfrm>
            <a:off x="5302772" y="796954"/>
            <a:ext cx="5852907" cy="5352175"/>
          </a:xfrm>
        </p:spPr>
        <p:txBody>
          <a:bodyPr>
            <a:normAutofit lnSpcReduction="10000"/>
          </a:bodyPr>
          <a:lstStyle/>
          <a:p>
            <a:pPr marL="0" indent="0" algn="ctr">
              <a:buNone/>
            </a:pPr>
            <a:r>
              <a:rPr lang="en-US" sz="3200" b="1" u="sng" dirty="0"/>
              <a:t>AWH Core Values</a:t>
            </a:r>
          </a:p>
          <a:p>
            <a:pPr marL="0" indent="0" algn="ctr">
              <a:buNone/>
            </a:pPr>
            <a:r>
              <a:rPr lang="en-US" sz="2400" dirty="0"/>
              <a:t>Awesome Comes Standard </a:t>
            </a:r>
          </a:p>
          <a:p>
            <a:pPr marL="0" indent="0" algn="ctr">
              <a:buNone/>
            </a:pPr>
            <a:r>
              <a:rPr lang="en-US" sz="2400" dirty="0"/>
              <a:t>Results Focused </a:t>
            </a:r>
          </a:p>
          <a:p>
            <a:pPr marL="0" indent="0" algn="ctr">
              <a:buNone/>
            </a:pPr>
            <a:r>
              <a:rPr lang="en-US" sz="2400" dirty="0"/>
              <a:t>Stay Curious </a:t>
            </a:r>
          </a:p>
          <a:p>
            <a:pPr marL="0" indent="0" algn="ctr">
              <a:buNone/>
            </a:pPr>
            <a:r>
              <a:rPr lang="en-US" sz="2400" dirty="0"/>
              <a:t>Transparent </a:t>
            </a:r>
          </a:p>
          <a:p>
            <a:pPr marL="0" indent="0" algn="ctr">
              <a:buNone/>
            </a:pPr>
            <a:r>
              <a:rPr lang="en-US" sz="2400" dirty="0"/>
              <a:t>Deliver</a:t>
            </a:r>
          </a:p>
          <a:p>
            <a:pPr marL="0" indent="0" algn="ctr">
              <a:buNone/>
            </a:pPr>
            <a:r>
              <a:rPr lang="en-US" sz="2400" dirty="0"/>
              <a:t>Own Selflessly </a:t>
            </a:r>
          </a:p>
          <a:p>
            <a:pPr marL="0" indent="0" algn="ctr">
              <a:buNone/>
            </a:pPr>
            <a:r>
              <a:rPr lang="en-US" sz="2400" dirty="0"/>
              <a:t>Situational Awareness </a:t>
            </a:r>
          </a:p>
          <a:p>
            <a:pPr marL="0" indent="0" algn="ctr">
              <a:buNone/>
            </a:pPr>
            <a:r>
              <a:rPr lang="en-US" sz="2400" dirty="0"/>
              <a:t>Integrity</a:t>
            </a:r>
          </a:p>
          <a:p>
            <a:pPr marL="0" indent="0" algn="ctr">
              <a:buNone/>
            </a:pPr>
            <a:endParaRPr lang="en-US" dirty="0"/>
          </a:p>
          <a:p>
            <a:pPr marL="0" indent="0">
              <a:buNone/>
            </a:pPr>
            <a:endParaRPr lang="en-US" b="1" u="sng" dirty="0"/>
          </a:p>
        </p:txBody>
      </p:sp>
    </p:spTree>
    <p:extLst>
      <p:ext uri="{BB962C8B-B14F-4D97-AF65-F5344CB8AC3E}">
        <p14:creationId xmlns:p14="http://schemas.microsoft.com/office/powerpoint/2010/main" val="150135097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4" name="Rectangle 83">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86" name="Straight Connector 85">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88" name="Rectangle 87">
            <a:extLst>
              <a:ext uri="{FF2B5EF4-FFF2-40B4-BE49-F238E27FC236}">
                <a16:creationId xmlns:a16="http://schemas.microsoft.com/office/drawing/2014/main" id="{39B4056F-1959-4627-A683-77F6C0603FC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6" name="Content Placeholder 5" descr="A screenshot of a cell phone&#10;&#10;Description automatically generated">
            <a:extLst>
              <a:ext uri="{FF2B5EF4-FFF2-40B4-BE49-F238E27FC236}">
                <a16:creationId xmlns:a16="http://schemas.microsoft.com/office/drawing/2014/main" id="{A910357E-64E8-4C46-974D-56D41ED46027}"/>
              </a:ext>
            </a:extLst>
          </p:cNvPr>
          <p:cNvPicPr>
            <a:picLocks noGrp="1" noChangeAspect="1"/>
          </p:cNvPicPr>
          <p:nvPr>
            <p:ph sz="half" idx="1"/>
          </p:nvPr>
        </p:nvPicPr>
        <p:blipFill>
          <a:blip r:embed="rId3"/>
          <a:stretch>
            <a:fillRect/>
          </a:stretch>
        </p:blipFill>
        <p:spPr>
          <a:xfrm>
            <a:off x="77002" y="163630"/>
            <a:ext cx="12074487" cy="4343456"/>
          </a:xfrm>
          <a:prstGeom prst="rect">
            <a:avLst/>
          </a:prstGeom>
        </p:spPr>
      </p:pic>
      <p:sp>
        <p:nvSpPr>
          <p:cNvPr id="90" name="Rectangle 89">
            <a:extLst>
              <a:ext uri="{FF2B5EF4-FFF2-40B4-BE49-F238E27FC236}">
                <a16:creationId xmlns:a16="http://schemas.microsoft.com/office/drawing/2014/main" id="{D8D7349B-C9FA-4FCE-A1FF-948F460A3A9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554906"/>
            <a:ext cx="12188952" cy="2303094"/>
          </a:xfrm>
          <a:prstGeom prst="rect">
            <a:avLst/>
          </a:prstGeom>
          <a:solidFill>
            <a:srgbClr val="394F53"/>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0F70774C-8D4D-4361-A35A-9894AC792793}"/>
              </a:ext>
            </a:extLst>
          </p:cNvPr>
          <p:cNvSpPr>
            <a:spLocks noGrp="1"/>
          </p:cNvSpPr>
          <p:nvPr>
            <p:ph type="title"/>
          </p:nvPr>
        </p:nvSpPr>
        <p:spPr>
          <a:xfrm>
            <a:off x="129180" y="4905301"/>
            <a:ext cx="5493692" cy="1554485"/>
          </a:xfrm>
        </p:spPr>
        <p:txBody>
          <a:bodyPr vert="horz" lIns="91440" tIns="45720" rIns="91440" bIns="45720" rtlCol="0" anchor="ctr">
            <a:normAutofit/>
          </a:bodyPr>
          <a:lstStyle/>
          <a:p>
            <a:pPr algn="r"/>
            <a:r>
              <a:rPr lang="en-US" sz="4400" dirty="0">
                <a:solidFill>
                  <a:srgbClr val="FFFFFF"/>
                </a:solidFill>
                <a:latin typeface="+mn-lt"/>
              </a:rPr>
              <a:t>Generational Diversity </a:t>
            </a:r>
          </a:p>
        </p:txBody>
      </p:sp>
      <p:cxnSp>
        <p:nvCxnSpPr>
          <p:cNvPr id="92" name="Straight Connector 91">
            <a:extLst>
              <a:ext uri="{FF2B5EF4-FFF2-40B4-BE49-F238E27FC236}">
                <a16:creationId xmlns:a16="http://schemas.microsoft.com/office/drawing/2014/main" id="{55646586-8E5D-4A2B-BDA9-01CE28AC89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820770" y="5247564"/>
            <a:ext cx="0" cy="873457"/>
          </a:xfrm>
          <a:prstGeom prst="line">
            <a:avLst/>
          </a:prstGeom>
          <a:ln w="19050">
            <a:solidFill>
              <a:srgbClr val="FDB853"/>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33E423AE-BDD9-438C-8DCC-14583A62C274}"/>
              </a:ext>
            </a:extLst>
          </p:cNvPr>
          <p:cNvSpPr>
            <a:spLocks noGrp="1"/>
          </p:cNvSpPr>
          <p:nvPr>
            <p:ph sz="half" idx="2"/>
          </p:nvPr>
        </p:nvSpPr>
        <p:spPr>
          <a:xfrm>
            <a:off x="6060871" y="4694796"/>
            <a:ext cx="5493699" cy="2023314"/>
          </a:xfrm>
        </p:spPr>
        <p:txBody>
          <a:bodyPr vert="horz" lIns="0" tIns="45720" rIns="0" bIns="45720" rtlCol="0" anchor="ctr">
            <a:normAutofit/>
          </a:bodyPr>
          <a:lstStyle/>
          <a:p>
            <a:pPr>
              <a:lnSpc>
                <a:spcPct val="100000"/>
              </a:lnSpc>
              <a:buFont typeface="Calibri" panose="020F0502020204030204" pitchFamily="34" charset="0"/>
              <a:buChar char="•"/>
            </a:pPr>
            <a:r>
              <a:rPr lang="en-US" sz="3200" dirty="0">
                <a:solidFill>
                  <a:srgbClr val="FFFFFF"/>
                </a:solidFill>
              </a:rPr>
              <a:t>Tenure vs. level of experience</a:t>
            </a:r>
          </a:p>
          <a:p>
            <a:pPr>
              <a:lnSpc>
                <a:spcPct val="100000"/>
              </a:lnSpc>
              <a:buFont typeface="Calibri" panose="020F0502020204030204" pitchFamily="34" charset="0"/>
              <a:buChar char="•"/>
            </a:pPr>
            <a:r>
              <a:rPr lang="en-US" sz="3200" dirty="0">
                <a:solidFill>
                  <a:srgbClr val="FFFFFF"/>
                </a:solidFill>
              </a:rPr>
              <a:t>Preferred working styles</a:t>
            </a:r>
          </a:p>
          <a:p>
            <a:pPr>
              <a:lnSpc>
                <a:spcPct val="100000"/>
              </a:lnSpc>
              <a:buFont typeface="Calibri" panose="020F0502020204030204" pitchFamily="34" charset="0"/>
              <a:buChar char="•"/>
            </a:pPr>
            <a:r>
              <a:rPr lang="en-US" sz="3200" dirty="0">
                <a:solidFill>
                  <a:srgbClr val="FFFFFF"/>
                </a:solidFill>
              </a:rPr>
              <a:t>Communication preferences</a:t>
            </a:r>
          </a:p>
        </p:txBody>
      </p:sp>
      <p:pic>
        <p:nvPicPr>
          <p:cNvPr id="16" name="Picture 15" descr="A close up of a logo&#10;&#10;Description automatically generated">
            <a:extLst>
              <a:ext uri="{FF2B5EF4-FFF2-40B4-BE49-F238E27FC236}">
                <a16:creationId xmlns:a16="http://schemas.microsoft.com/office/drawing/2014/main" id="{03E28E4F-9475-4568-9ED7-B7F32804EC4C}"/>
              </a:ext>
            </a:extLst>
          </p:cNvPr>
          <p:cNvPicPr>
            <a:picLocks noChangeAspect="1"/>
          </p:cNvPicPr>
          <p:nvPr/>
        </p:nvPicPr>
        <p:blipFill>
          <a:blip r:embed="rId4"/>
          <a:stretch>
            <a:fillRect/>
          </a:stretch>
        </p:blipFill>
        <p:spPr>
          <a:xfrm>
            <a:off x="11501870" y="6226139"/>
            <a:ext cx="584040" cy="584040"/>
          </a:xfrm>
          <a:prstGeom prst="rect">
            <a:avLst/>
          </a:prstGeom>
        </p:spPr>
      </p:pic>
    </p:spTree>
    <p:extLst>
      <p:ext uri="{BB962C8B-B14F-4D97-AF65-F5344CB8AC3E}">
        <p14:creationId xmlns:p14="http://schemas.microsoft.com/office/powerpoint/2010/main" val="20239622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3741B58E-3B65-4A01-A276-975AB2CF8A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22" name="Rectangle 17">
            <a:extLst>
              <a:ext uri="{FF2B5EF4-FFF2-40B4-BE49-F238E27FC236}">
                <a16:creationId xmlns:a16="http://schemas.microsoft.com/office/drawing/2014/main" id="{7AAC67C3-831B-4AB1-A259-DFB839CAFAF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6" y="0"/>
            <a:ext cx="4648593"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F7EAB79-09B4-403B-8DF0-BA8CB5B0345F}"/>
              </a:ext>
            </a:extLst>
          </p:cNvPr>
          <p:cNvSpPr>
            <a:spLocks noGrp="1"/>
          </p:cNvSpPr>
          <p:nvPr>
            <p:ph type="title"/>
          </p:nvPr>
        </p:nvSpPr>
        <p:spPr>
          <a:xfrm>
            <a:off x="492369" y="605896"/>
            <a:ext cx="3642309" cy="5646208"/>
          </a:xfrm>
        </p:spPr>
        <p:txBody>
          <a:bodyPr anchor="ctr">
            <a:normAutofit/>
          </a:bodyPr>
          <a:lstStyle/>
          <a:p>
            <a:r>
              <a:rPr lang="en-US" sz="3700" dirty="0">
                <a:solidFill>
                  <a:srgbClr val="FFFFFF"/>
                </a:solidFill>
                <a:latin typeface="+mn-lt"/>
              </a:rPr>
              <a:t>Coaching &amp; Recognition - Multigenerational Teams </a:t>
            </a:r>
          </a:p>
        </p:txBody>
      </p:sp>
      <p:sp>
        <p:nvSpPr>
          <p:cNvPr id="23" name="Content Placeholder 2">
            <a:extLst>
              <a:ext uri="{FF2B5EF4-FFF2-40B4-BE49-F238E27FC236}">
                <a16:creationId xmlns:a16="http://schemas.microsoft.com/office/drawing/2014/main" id="{8EDCC71C-C5B5-4DF6-AC44-1EAECBE511AF}"/>
              </a:ext>
            </a:extLst>
          </p:cNvPr>
          <p:cNvSpPr>
            <a:spLocks noGrp="1"/>
          </p:cNvSpPr>
          <p:nvPr>
            <p:ph idx="1"/>
          </p:nvPr>
        </p:nvSpPr>
        <p:spPr>
          <a:xfrm>
            <a:off x="5231958" y="605895"/>
            <a:ext cx="5923721" cy="6113881"/>
          </a:xfrm>
        </p:spPr>
        <p:txBody>
          <a:bodyPr anchor="ctr">
            <a:normAutofit/>
          </a:bodyPr>
          <a:lstStyle/>
          <a:p>
            <a:pPr>
              <a:lnSpc>
                <a:spcPct val="90000"/>
              </a:lnSpc>
              <a:buFont typeface="Arial" panose="020B0604020202020204" pitchFamily="34" charset="0"/>
              <a:buChar char="•"/>
            </a:pPr>
            <a:r>
              <a:rPr lang="en-US" sz="2400" b="1" u="sng" dirty="0"/>
              <a:t>Baby Boomers: </a:t>
            </a:r>
          </a:p>
          <a:p>
            <a:pPr lvl="1">
              <a:lnSpc>
                <a:spcPct val="90000"/>
              </a:lnSpc>
              <a:buFont typeface="Arial" panose="020B0604020202020204" pitchFamily="34" charset="0"/>
              <a:buChar char="•"/>
            </a:pPr>
            <a:r>
              <a:rPr lang="en-US" sz="2000" b="1" dirty="0"/>
              <a:t>Why</a:t>
            </a:r>
          </a:p>
          <a:p>
            <a:pPr lvl="1">
              <a:lnSpc>
                <a:spcPct val="90000"/>
              </a:lnSpc>
              <a:buFont typeface="Arial" panose="020B0604020202020204" pitchFamily="34" charset="0"/>
              <a:buChar char="•"/>
            </a:pPr>
            <a:r>
              <a:rPr lang="en-US" sz="2000" b="1" dirty="0"/>
              <a:t>Documentation </a:t>
            </a:r>
          </a:p>
          <a:p>
            <a:pPr lvl="1">
              <a:lnSpc>
                <a:spcPct val="90000"/>
              </a:lnSpc>
              <a:buFont typeface="Arial" panose="020B0604020202020204" pitchFamily="34" charset="0"/>
              <a:buChar char="•"/>
            </a:pPr>
            <a:r>
              <a:rPr lang="en-US" sz="2000" b="1" dirty="0"/>
              <a:t>Public recognition for time &amp; value </a:t>
            </a:r>
          </a:p>
          <a:p>
            <a:pPr lvl="1">
              <a:lnSpc>
                <a:spcPct val="90000"/>
              </a:lnSpc>
              <a:buFont typeface="Arial" panose="020B0604020202020204" pitchFamily="34" charset="0"/>
              <a:buChar char="•"/>
            </a:pPr>
            <a:r>
              <a:rPr lang="en-US" sz="2000" b="1" dirty="0"/>
              <a:t>Engage w/leadership </a:t>
            </a:r>
          </a:p>
          <a:p>
            <a:pPr>
              <a:lnSpc>
                <a:spcPct val="90000"/>
              </a:lnSpc>
              <a:buFont typeface="Arial" panose="020B0604020202020204" pitchFamily="34" charset="0"/>
              <a:buChar char="•"/>
            </a:pPr>
            <a:r>
              <a:rPr lang="en-US" sz="2400" b="1" u="sng" dirty="0"/>
              <a:t>Gen X: </a:t>
            </a:r>
          </a:p>
          <a:p>
            <a:pPr lvl="1">
              <a:lnSpc>
                <a:spcPct val="90000"/>
              </a:lnSpc>
              <a:buFont typeface="Arial" panose="020B0604020202020204" pitchFamily="34" charset="0"/>
              <a:buChar char="•"/>
            </a:pPr>
            <a:r>
              <a:rPr lang="en-US" sz="2000" b="1" dirty="0"/>
              <a:t>Regular feedback, avoid micromanaging </a:t>
            </a:r>
          </a:p>
          <a:p>
            <a:pPr lvl="1">
              <a:lnSpc>
                <a:spcPct val="90000"/>
              </a:lnSpc>
              <a:buFont typeface="Arial" panose="020B0604020202020204" pitchFamily="34" charset="0"/>
              <a:buChar char="•"/>
            </a:pPr>
            <a:r>
              <a:rPr lang="en-US" sz="2000" b="1" dirty="0"/>
              <a:t>Personal control over career path </a:t>
            </a:r>
          </a:p>
          <a:p>
            <a:pPr lvl="1">
              <a:lnSpc>
                <a:spcPct val="90000"/>
              </a:lnSpc>
              <a:buFont typeface="Arial" panose="020B0604020202020204" pitchFamily="34" charset="0"/>
              <a:buChar char="•"/>
            </a:pPr>
            <a:r>
              <a:rPr lang="en-US" sz="2000" b="1" dirty="0"/>
              <a:t>Reward results not time </a:t>
            </a:r>
          </a:p>
          <a:p>
            <a:pPr lvl="1">
              <a:lnSpc>
                <a:spcPct val="90000"/>
              </a:lnSpc>
              <a:buFont typeface="Arial" panose="020B0604020202020204" pitchFamily="34" charset="0"/>
              <a:buChar char="•"/>
            </a:pPr>
            <a:r>
              <a:rPr lang="en-US" sz="2000" b="1" dirty="0"/>
              <a:t>Free time </a:t>
            </a:r>
          </a:p>
          <a:p>
            <a:pPr>
              <a:lnSpc>
                <a:spcPct val="90000"/>
              </a:lnSpc>
              <a:buFont typeface="Arial" panose="020B0604020202020204" pitchFamily="34" charset="0"/>
              <a:buChar char="•"/>
            </a:pPr>
            <a:r>
              <a:rPr lang="en-US" sz="2400" b="1" u="sng" dirty="0"/>
              <a:t>Gen Y (Millennials):  </a:t>
            </a:r>
          </a:p>
          <a:p>
            <a:pPr lvl="1">
              <a:lnSpc>
                <a:spcPct val="90000"/>
              </a:lnSpc>
              <a:buFont typeface="Arial" panose="020B0604020202020204" pitchFamily="34" charset="0"/>
              <a:buChar char="•"/>
            </a:pPr>
            <a:r>
              <a:rPr lang="en-US" sz="2000" b="1" dirty="0"/>
              <a:t>Seat at the table - ideas, creativity, innovation</a:t>
            </a:r>
          </a:p>
          <a:p>
            <a:pPr lvl="1">
              <a:lnSpc>
                <a:spcPct val="90000"/>
              </a:lnSpc>
              <a:buFont typeface="Arial" panose="020B0604020202020204" pitchFamily="34" charset="0"/>
              <a:buChar char="•"/>
            </a:pPr>
            <a:r>
              <a:rPr lang="en-US" sz="2000" b="1" dirty="0"/>
              <a:t>Frequent “real-time” communication – positive or actionable constructive </a:t>
            </a:r>
          </a:p>
          <a:p>
            <a:pPr lvl="1">
              <a:lnSpc>
                <a:spcPct val="90000"/>
              </a:lnSpc>
              <a:buFont typeface="Arial" panose="020B0604020202020204" pitchFamily="34" charset="0"/>
              <a:buChar char="•"/>
            </a:pPr>
            <a:r>
              <a:rPr lang="en-US" sz="2000" b="1" dirty="0"/>
              <a:t>Change: frequent and ascending project ownership</a:t>
            </a:r>
          </a:p>
          <a:p>
            <a:pPr lvl="1">
              <a:lnSpc>
                <a:spcPct val="90000"/>
              </a:lnSpc>
              <a:buFont typeface="Arial" panose="020B0604020202020204" pitchFamily="34" charset="0"/>
              <a:buChar char="•"/>
            </a:pPr>
            <a:endParaRPr lang="en-US" sz="1900" b="1" dirty="0"/>
          </a:p>
        </p:txBody>
      </p:sp>
    </p:spTree>
    <p:extLst>
      <p:ext uri="{BB962C8B-B14F-4D97-AF65-F5344CB8AC3E}">
        <p14:creationId xmlns:p14="http://schemas.microsoft.com/office/powerpoint/2010/main" val="23289245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3">
                                            <p:txEl>
                                              <p:pRg st="6" end="6"/>
                                            </p:txEl>
                                          </p:spTgt>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3">
                                            <p:txEl>
                                              <p:pRg st="7" end="7"/>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3">
                                            <p:txEl>
                                              <p:pRg st="8" end="8"/>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3">
                                            <p:txEl>
                                              <p:pRg st="9" end="9"/>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3">
                                            <p:txEl>
                                              <p:pRg st="10" end="10"/>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3">
                                            <p:txEl>
                                              <p:pRg st="11" end="11"/>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23">
                                            <p:txEl>
                                              <p:pRg st="12" end="12"/>
                                            </p:txEl>
                                          </p:spTgt>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23">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5" name="Rectangle 1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6" name="Straight Connector 1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chemeClr val="bg1">
              <a:lumMod val="85000"/>
              <a:lumOff val="15000"/>
            </a:schemeClr>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1" name="Title 10">
            <a:extLst>
              <a:ext uri="{FF2B5EF4-FFF2-40B4-BE49-F238E27FC236}">
                <a16:creationId xmlns:a16="http://schemas.microsoft.com/office/drawing/2014/main" id="{4D7EF61C-59BB-4167-AB0D-5C1E9BED6C4E}"/>
              </a:ext>
            </a:extLst>
          </p:cNvPr>
          <p:cNvSpPr>
            <a:spLocks noGrp="1"/>
          </p:cNvSpPr>
          <p:nvPr>
            <p:ph type="title"/>
          </p:nvPr>
        </p:nvSpPr>
        <p:spPr>
          <a:xfrm>
            <a:off x="643467" y="516835"/>
            <a:ext cx="2994815" cy="1666501"/>
          </a:xfrm>
        </p:spPr>
        <p:txBody>
          <a:bodyPr vert="horz" lIns="91440" tIns="45720" rIns="91440" bIns="45720" rtlCol="0" anchor="b">
            <a:normAutofit/>
          </a:bodyPr>
          <a:lstStyle/>
          <a:p>
            <a:r>
              <a:rPr lang="en-US" sz="4000" dirty="0">
                <a:solidFill>
                  <a:schemeClr val="tx1"/>
                </a:solidFill>
                <a:latin typeface="+mn-lt"/>
              </a:rPr>
              <a:t>Scenario #2</a:t>
            </a:r>
          </a:p>
        </p:txBody>
      </p:sp>
      <p:cxnSp>
        <p:nvCxnSpPr>
          <p:cNvPr id="28" name="Straight Connector 2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28346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EDAB7C8-6EDC-4761-BD3B-BB4355A0E19D}"/>
              </a:ext>
            </a:extLst>
          </p:cNvPr>
          <p:cNvSpPr>
            <a:spLocks noGrp="1"/>
          </p:cNvSpPr>
          <p:nvPr>
            <p:ph type="body" sz="half" idx="2"/>
          </p:nvPr>
        </p:nvSpPr>
        <p:spPr>
          <a:xfrm>
            <a:off x="643467" y="2546224"/>
            <a:ext cx="2994815" cy="3342747"/>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sz="2400" dirty="0">
                <a:solidFill>
                  <a:schemeClr val="tx1"/>
                </a:solidFill>
              </a:rPr>
              <a:t>Themes: </a:t>
            </a:r>
          </a:p>
          <a:p>
            <a:pPr marL="742950" lvl="1" indent="-285750">
              <a:buFont typeface="Calibri" panose="020F0502020204030204" pitchFamily="34" charset="0"/>
              <a:buChar char="•"/>
            </a:pPr>
            <a:r>
              <a:rPr lang="en-US" sz="1600" dirty="0">
                <a:solidFill>
                  <a:schemeClr val="tx1"/>
                </a:solidFill>
              </a:rPr>
              <a:t>Cultural scripts  </a:t>
            </a:r>
          </a:p>
          <a:p>
            <a:pPr marL="285750" indent="-285750">
              <a:lnSpc>
                <a:spcPct val="100000"/>
              </a:lnSpc>
              <a:buFont typeface="Calibri" panose="020F0502020204030204" pitchFamily="34" charset="0"/>
              <a:buChar char="•"/>
            </a:pPr>
            <a:r>
              <a:rPr lang="en-US" sz="2400" dirty="0">
                <a:solidFill>
                  <a:schemeClr val="tx1"/>
                </a:solidFill>
              </a:rPr>
              <a:t>Kevin and Vineeth are meeting for their first official 1:1 to discuss how Vineeth is adjusting to the role. </a:t>
            </a:r>
          </a:p>
          <a:p>
            <a:pPr>
              <a:lnSpc>
                <a:spcPct val="100000"/>
              </a:lnSpc>
            </a:pPr>
            <a:endParaRPr lang="en-US" dirty="0">
              <a:solidFill>
                <a:schemeClr val="tx1"/>
              </a:solidFill>
            </a:endParaRPr>
          </a:p>
          <a:p>
            <a:pPr marL="285750" indent="-285750">
              <a:lnSpc>
                <a:spcPct val="100000"/>
              </a:lnSpc>
              <a:buFont typeface="Calibri" panose="020F0502020204030204" pitchFamily="34" charset="0"/>
              <a:buChar char="•"/>
            </a:pPr>
            <a:endParaRPr lang="en-US" dirty="0">
              <a:solidFill>
                <a:schemeClr val="tx1"/>
              </a:solidFill>
            </a:endParaRPr>
          </a:p>
        </p:txBody>
      </p:sp>
      <p:pic>
        <p:nvPicPr>
          <p:cNvPr id="5" name="Content Placeholder 4" descr="A person standing next to a window&#10;&#10;Description automatically generated">
            <a:extLst>
              <a:ext uri="{FF2B5EF4-FFF2-40B4-BE49-F238E27FC236}">
                <a16:creationId xmlns:a16="http://schemas.microsoft.com/office/drawing/2014/main" id="{91B341F8-26AC-4C9E-AAF1-A6DA71A8D76E}"/>
              </a:ext>
            </a:extLst>
          </p:cNvPr>
          <p:cNvPicPr>
            <a:picLocks noGrp="1" noChangeAspect="1"/>
          </p:cNvPicPr>
          <p:nvPr>
            <p:ph idx="1"/>
          </p:nvPr>
        </p:nvPicPr>
        <p:blipFill rotWithShape="1">
          <a:blip r:embed="rId2"/>
          <a:srcRect l="41179" r="19678" b="-1"/>
          <a:stretch/>
        </p:blipFill>
        <p:spPr>
          <a:xfrm>
            <a:off x="4059922" y="10"/>
            <a:ext cx="4021571" cy="6857990"/>
          </a:xfrm>
          <a:prstGeom prst="rect">
            <a:avLst/>
          </a:prstGeom>
        </p:spPr>
      </p:pic>
      <p:pic>
        <p:nvPicPr>
          <p:cNvPr id="7" name="Picture 6" descr="A person wearing a white shirt&#10;&#10;Description automatically generated">
            <a:extLst>
              <a:ext uri="{FF2B5EF4-FFF2-40B4-BE49-F238E27FC236}">
                <a16:creationId xmlns:a16="http://schemas.microsoft.com/office/drawing/2014/main" id="{567A7DA9-4179-4B72-ACC0-94B628C469B3}"/>
              </a:ext>
            </a:extLst>
          </p:cNvPr>
          <p:cNvPicPr>
            <a:picLocks noChangeAspect="1"/>
          </p:cNvPicPr>
          <p:nvPr/>
        </p:nvPicPr>
        <p:blipFill rotWithShape="1">
          <a:blip r:embed="rId3"/>
          <a:srcRect l="25962" r="32714" b="2"/>
          <a:stretch/>
        </p:blipFill>
        <p:spPr>
          <a:xfrm>
            <a:off x="8175592" y="6086"/>
            <a:ext cx="4016407" cy="6851914"/>
          </a:xfrm>
          <a:prstGeom prst="rect">
            <a:avLst/>
          </a:prstGeom>
        </p:spPr>
      </p:pic>
      <p:pic>
        <p:nvPicPr>
          <p:cNvPr id="10" name="Picture 9" descr="A close up of a logo&#10;&#10;Description automatically generated">
            <a:extLst>
              <a:ext uri="{FF2B5EF4-FFF2-40B4-BE49-F238E27FC236}">
                <a16:creationId xmlns:a16="http://schemas.microsoft.com/office/drawing/2014/main" id="{0D042049-E416-4AF1-9BA7-944505BA4407}"/>
              </a:ext>
            </a:extLst>
          </p:cNvPr>
          <p:cNvPicPr>
            <a:picLocks noChangeAspect="1"/>
          </p:cNvPicPr>
          <p:nvPr/>
        </p:nvPicPr>
        <p:blipFill>
          <a:blip r:embed="rId4"/>
          <a:stretch>
            <a:fillRect/>
          </a:stretch>
        </p:blipFill>
        <p:spPr>
          <a:xfrm>
            <a:off x="97010" y="6164494"/>
            <a:ext cx="607404" cy="607404"/>
          </a:xfrm>
          <a:prstGeom prst="rect">
            <a:avLst/>
          </a:prstGeom>
        </p:spPr>
      </p:pic>
    </p:spTree>
    <p:extLst>
      <p:ext uri="{BB962C8B-B14F-4D97-AF65-F5344CB8AC3E}">
        <p14:creationId xmlns:p14="http://schemas.microsoft.com/office/powerpoint/2010/main" val="145213723"/>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7" name="Rectangle 16">
            <a:extLst>
              <a:ext uri="{FF2B5EF4-FFF2-40B4-BE49-F238E27FC236}">
                <a16:creationId xmlns:a16="http://schemas.microsoft.com/office/drawing/2014/main" id="{B0E58038-8ACE-4AD9-B404-25C603550D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2" name="Picture 14" descr="Image result for cultural differences">
            <a:extLst>
              <a:ext uri="{FF2B5EF4-FFF2-40B4-BE49-F238E27FC236}">
                <a16:creationId xmlns:a16="http://schemas.microsoft.com/office/drawing/2014/main" id="{D2D1DA53-30DB-4928-BAFC-64F46659BBE3}"/>
              </a:ext>
            </a:extLst>
          </p:cNvPr>
          <p:cNvPicPr>
            <a:picLocks noGrp="1" noChangeAspect="1" noChangeArrowheads="1"/>
          </p:cNvPicPr>
          <p:nvPr>
            <p:ph sz="half" idx="4294967295"/>
          </p:nvPr>
        </p:nvPicPr>
        <p:blipFill rotWithShape="1">
          <a:blip r:embed="rId3">
            <a:alphaModFix amt="35000"/>
            <a:extLst>
              <a:ext uri="{28A0092B-C50C-407E-A947-70E740481C1C}">
                <a14:useLocalDpi xmlns:a14="http://schemas.microsoft.com/office/drawing/2010/main" val="0"/>
              </a:ext>
            </a:extLst>
          </a:blip>
          <a:srcRect b="3434"/>
          <a:stretch/>
        </p:blipFill>
        <p:spPr bwMode="auto">
          <a:xfrm>
            <a:off x="20" y="10"/>
            <a:ext cx="12191980" cy="685799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6623A5-251D-470B-9E04-890EC45EC5BA}"/>
              </a:ext>
            </a:extLst>
          </p:cNvPr>
          <p:cNvSpPr>
            <a:spLocks noGrp="1"/>
          </p:cNvSpPr>
          <p:nvPr>
            <p:ph type="title"/>
          </p:nvPr>
        </p:nvSpPr>
        <p:spPr>
          <a:xfrm>
            <a:off x="1097280" y="286603"/>
            <a:ext cx="10058400" cy="1450757"/>
          </a:xfrm>
        </p:spPr>
        <p:txBody>
          <a:bodyPr vert="horz" lIns="91440" tIns="45720" rIns="91440" bIns="45720" rtlCol="0">
            <a:normAutofit/>
          </a:bodyPr>
          <a:lstStyle/>
          <a:p>
            <a:pPr algn="ctr"/>
            <a:r>
              <a:rPr lang="en-US" sz="6600" b="1" dirty="0">
                <a:latin typeface="+mn-lt"/>
              </a:rPr>
              <a:t>Cultural Scripts Case Study</a:t>
            </a:r>
          </a:p>
        </p:txBody>
      </p:sp>
      <p:cxnSp>
        <p:nvCxnSpPr>
          <p:cNvPr id="19" name="Straight Connector 18">
            <a:extLst>
              <a:ext uri="{FF2B5EF4-FFF2-40B4-BE49-F238E27FC236}">
                <a16:creationId xmlns:a16="http://schemas.microsoft.com/office/drawing/2014/main" id="{38A34772-9011-42B5-AA63-FD6DEC92EE7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910746"/>
            <a:ext cx="996696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graphicFrame>
        <p:nvGraphicFramePr>
          <p:cNvPr id="6" name="Table 6">
            <a:extLst>
              <a:ext uri="{FF2B5EF4-FFF2-40B4-BE49-F238E27FC236}">
                <a16:creationId xmlns:a16="http://schemas.microsoft.com/office/drawing/2014/main" id="{15818D36-4C75-4FEE-BFB8-C6F282438542}"/>
              </a:ext>
            </a:extLst>
          </p:cNvPr>
          <p:cNvGraphicFramePr>
            <a:graphicFrameLocks noGrp="1"/>
          </p:cNvGraphicFramePr>
          <p:nvPr>
            <p:ph idx="1"/>
            <p:extLst>
              <p:ext uri="{D42A27DB-BD31-4B8C-83A1-F6EECF244321}">
                <p14:modId xmlns:p14="http://schemas.microsoft.com/office/powerpoint/2010/main" val="1667521569"/>
              </p:ext>
            </p:extLst>
          </p:nvPr>
        </p:nvGraphicFramePr>
        <p:xfrm>
          <a:off x="1066800" y="2079998"/>
          <a:ext cx="10058397" cy="4135120"/>
        </p:xfrm>
        <a:graphic>
          <a:graphicData uri="http://schemas.openxmlformats.org/drawingml/2006/table">
            <a:tbl>
              <a:tblPr firstRow="1" bandRow="1">
                <a:tableStyleId>{72833802-FEF1-4C79-8D5D-14CF1EAF98D9}</a:tableStyleId>
              </a:tblPr>
              <a:tblGrid>
                <a:gridCol w="3352799">
                  <a:extLst>
                    <a:ext uri="{9D8B030D-6E8A-4147-A177-3AD203B41FA5}">
                      <a16:colId xmlns:a16="http://schemas.microsoft.com/office/drawing/2014/main" val="1637708115"/>
                    </a:ext>
                  </a:extLst>
                </a:gridCol>
                <a:gridCol w="3352799">
                  <a:extLst>
                    <a:ext uri="{9D8B030D-6E8A-4147-A177-3AD203B41FA5}">
                      <a16:colId xmlns:a16="http://schemas.microsoft.com/office/drawing/2014/main" val="1419885364"/>
                    </a:ext>
                  </a:extLst>
                </a:gridCol>
                <a:gridCol w="3352799">
                  <a:extLst>
                    <a:ext uri="{9D8B030D-6E8A-4147-A177-3AD203B41FA5}">
                      <a16:colId xmlns:a16="http://schemas.microsoft.com/office/drawing/2014/main" val="628001242"/>
                    </a:ext>
                  </a:extLst>
                </a:gridCol>
              </a:tblGrid>
              <a:tr h="370840">
                <a:tc>
                  <a:txBody>
                    <a:bodyPr/>
                    <a:lstStyle/>
                    <a:p>
                      <a:pPr algn="ctr"/>
                      <a:r>
                        <a:rPr lang="en-US" sz="2000" b="1" dirty="0"/>
                        <a:t>China – </a:t>
                      </a:r>
                    </a:p>
                    <a:p>
                      <a:pPr algn="ctr"/>
                      <a:r>
                        <a:rPr lang="en-US" sz="2000" b="1" dirty="0"/>
                        <a:t>Doctrine of Mean and Harmony </a:t>
                      </a:r>
                    </a:p>
                  </a:txBody>
                  <a:tcPr/>
                </a:tc>
                <a:tc>
                  <a:txBody>
                    <a:bodyPr/>
                    <a:lstStyle/>
                    <a:p>
                      <a:pPr algn="ctr"/>
                      <a:endParaRPr lang="en-US" sz="2000" b="1" dirty="0"/>
                    </a:p>
                    <a:p>
                      <a:pPr algn="ctr"/>
                      <a:r>
                        <a:rPr lang="en-US" sz="2000" b="1" dirty="0"/>
                        <a:t>China – Mianzi </a:t>
                      </a:r>
                    </a:p>
                  </a:txBody>
                  <a:tcPr/>
                </a:tc>
                <a:tc>
                  <a:txBody>
                    <a:bodyPr/>
                    <a:lstStyle/>
                    <a:p>
                      <a:pPr algn="ctr"/>
                      <a:r>
                        <a:rPr lang="en-US" sz="2000" b="1" dirty="0"/>
                        <a:t>India – </a:t>
                      </a:r>
                    </a:p>
                    <a:p>
                      <a:pPr algn="ctr"/>
                      <a:r>
                        <a:rPr lang="en-US" sz="2000" b="1" dirty="0"/>
                        <a:t>Apane Log and Social Hierarchy </a:t>
                      </a:r>
                    </a:p>
                  </a:txBody>
                  <a:tcPr/>
                </a:tc>
                <a:extLst>
                  <a:ext uri="{0D108BD9-81ED-4DB2-BD59-A6C34878D82A}">
                    <a16:rowId xmlns:a16="http://schemas.microsoft.com/office/drawing/2014/main" val="1169447451"/>
                  </a:ext>
                </a:extLst>
              </a:tr>
              <a:tr h="0">
                <a:tc>
                  <a:txBody>
                    <a:bodyPr/>
                    <a:lstStyle/>
                    <a:p>
                      <a:pPr marL="201168" marR="0" lvl="1" indent="0" algn="ctr" defTabSz="914400" rtl="0" eaLnBrk="1" fontAlgn="auto" latinLnBrk="0" hangingPunct="1">
                        <a:lnSpc>
                          <a:spcPct val="100000"/>
                        </a:lnSpc>
                        <a:spcBef>
                          <a:spcPts val="200"/>
                        </a:spcBef>
                        <a:spcAft>
                          <a:spcPts val="400"/>
                        </a:spcAft>
                        <a:buClrTx/>
                        <a:buSzTx/>
                        <a:buFont typeface="Calibri" pitchFamily="34" charset="0"/>
                        <a:buNone/>
                        <a:tabLst/>
                        <a:defRPr/>
                      </a:pPr>
                      <a:endParaRPr kumimoji="0" lang="en-US" sz="2000" b="1" u="none" strike="noStrike" kern="1200" cap="none" spc="0" normalizeH="0" baseline="0" noProof="0" dirty="0">
                        <a:ln>
                          <a:noFill/>
                        </a:ln>
                        <a:effectLst/>
                        <a:uLnTx/>
                        <a:uFillTx/>
                      </a:endParaRPr>
                    </a:p>
                    <a:p>
                      <a:pPr marL="201168" marR="0" lvl="1" indent="0" algn="ctr" defTabSz="914400" rtl="0" eaLnBrk="1" fontAlgn="auto" latinLnBrk="0" hangingPunct="1">
                        <a:lnSpc>
                          <a:spcPct val="100000"/>
                        </a:lnSpc>
                        <a:spcBef>
                          <a:spcPts val="200"/>
                        </a:spcBef>
                        <a:spcAft>
                          <a:spcPts val="400"/>
                        </a:spcAft>
                        <a:buClrTx/>
                        <a:buSzTx/>
                        <a:buFont typeface="Calibri" pitchFamily="34" charset="0"/>
                        <a:buNone/>
                        <a:tabLst/>
                        <a:defRPr/>
                      </a:pPr>
                      <a:r>
                        <a:rPr kumimoji="0" lang="en-US" sz="2000" b="1" u="none" strike="noStrike" kern="1200" cap="none" spc="0" normalizeH="0" baseline="0" noProof="0" dirty="0">
                          <a:ln>
                            <a:noFill/>
                          </a:ln>
                          <a:effectLst/>
                          <a:uLnTx/>
                          <a:uFillTx/>
                        </a:rPr>
                        <a:t>Social harmony – avoid confrontation </a:t>
                      </a:r>
                    </a:p>
                    <a:p>
                      <a:pPr marL="201168" marR="0" lvl="1" indent="0" algn="ctr" defTabSz="914400" rtl="0" eaLnBrk="1" fontAlgn="auto" latinLnBrk="0" hangingPunct="1">
                        <a:lnSpc>
                          <a:spcPct val="100000"/>
                        </a:lnSpc>
                        <a:spcBef>
                          <a:spcPts val="200"/>
                        </a:spcBef>
                        <a:spcAft>
                          <a:spcPts val="400"/>
                        </a:spcAft>
                        <a:buClrTx/>
                        <a:buSzTx/>
                        <a:buFont typeface="Calibri" pitchFamily="34" charset="0"/>
                        <a:buNone/>
                        <a:tabLst/>
                        <a:defRPr/>
                      </a:pPr>
                      <a:r>
                        <a:rPr kumimoji="0" lang="en-US" sz="2000" b="1" u="none" strike="noStrike" kern="1200" cap="none" spc="0" normalizeH="0" baseline="0" noProof="0" dirty="0">
                          <a:ln>
                            <a:noFill/>
                          </a:ln>
                          <a:effectLst/>
                          <a:uLnTx/>
                          <a:uFillTx/>
                        </a:rPr>
                        <a:t>Respect authority</a:t>
                      </a:r>
                    </a:p>
                    <a:p>
                      <a:pPr algn="ctr"/>
                      <a:endParaRPr lang="en-US" sz="2000" b="1" dirty="0"/>
                    </a:p>
                  </a:txBody>
                  <a:tcPr/>
                </a:tc>
                <a:tc>
                  <a:txBody>
                    <a:bodyPr/>
                    <a:lstStyle/>
                    <a:p>
                      <a:pPr marL="201168" marR="0" lvl="1" indent="0" algn="ctr" defTabSz="914400" rtl="0" eaLnBrk="1" fontAlgn="auto" latinLnBrk="0" hangingPunct="1">
                        <a:lnSpc>
                          <a:spcPct val="100000"/>
                        </a:lnSpc>
                        <a:spcBef>
                          <a:spcPts val="200"/>
                        </a:spcBef>
                        <a:spcAft>
                          <a:spcPts val="400"/>
                        </a:spcAft>
                        <a:buClrTx/>
                        <a:buSzTx/>
                        <a:buFont typeface="Calibri" pitchFamily="34" charset="0"/>
                        <a:buNone/>
                        <a:tabLst/>
                        <a:defRPr/>
                      </a:pPr>
                      <a:endParaRPr kumimoji="0" lang="en-US" sz="2000" b="1" u="none" strike="noStrike" kern="1200" cap="none" spc="0" normalizeH="0" baseline="0" noProof="0" dirty="0">
                        <a:ln>
                          <a:noFill/>
                        </a:ln>
                        <a:effectLst/>
                        <a:uLnTx/>
                        <a:uFillTx/>
                      </a:endParaRPr>
                    </a:p>
                    <a:p>
                      <a:pPr marL="201168" marR="0" lvl="1" indent="0" algn="ctr" defTabSz="914400" rtl="0" eaLnBrk="1" fontAlgn="auto" latinLnBrk="0" hangingPunct="1">
                        <a:lnSpc>
                          <a:spcPct val="100000"/>
                        </a:lnSpc>
                        <a:spcBef>
                          <a:spcPts val="200"/>
                        </a:spcBef>
                        <a:spcAft>
                          <a:spcPts val="400"/>
                        </a:spcAft>
                        <a:buClrTx/>
                        <a:buSzTx/>
                        <a:buFont typeface="Calibri" pitchFamily="34" charset="0"/>
                        <a:buNone/>
                        <a:tabLst/>
                        <a:defRPr/>
                      </a:pPr>
                      <a:r>
                        <a:rPr kumimoji="0" lang="en-US" sz="2000" b="1" u="none" strike="noStrike" kern="1200" cap="none" spc="0" normalizeH="0" baseline="0" noProof="0" dirty="0">
                          <a:ln>
                            <a:noFill/>
                          </a:ln>
                          <a:effectLst/>
                          <a:uLnTx/>
                          <a:uFillTx/>
                        </a:rPr>
                        <a:t>“Save face” to maintain social standing</a:t>
                      </a:r>
                    </a:p>
                    <a:p>
                      <a:pPr algn="ctr"/>
                      <a:endParaRPr lang="en-US" sz="2000" b="1" dirty="0"/>
                    </a:p>
                  </a:txBody>
                  <a:tcPr/>
                </a:tc>
                <a:tc>
                  <a:txBody>
                    <a:bodyPr/>
                    <a:lstStyle/>
                    <a:p>
                      <a:pPr marL="201168" marR="0" lvl="1" indent="0" algn="ctr" defTabSz="914400" rtl="0" eaLnBrk="1" fontAlgn="auto" latinLnBrk="0" hangingPunct="1">
                        <a:lnSpc>
                          <a:spcPct val="100000"/>
                        </a:lnSpc>
                        <a:spcBef>
                          <a:spcPts val="200"/>
                        </a:spcBef>
                        <a:spcAft>
                          <a:spcPts val="400"/>
                        </a:spcAft>
                        <a:buClrTx/>
                        <a:buSzTx/>
                        <a:buFont typeface="Calibri" pitchFamily="34" charset="0"/>
                        <a:buNone/>
                        <a:tabLst/>
                        <a:defRPr/>
                      </a:pPr>
                      <a:endParaRPr kumimoji="0" lang="en-US" sz="2000" b="1" u="none" strike="noStrike" kern="1200" cap="none" spc="0" normalizeH="0" baseline="0" noProof="0" dirty="0">
                        <a:ln>
                          <a:noFill/>
                        </a:ln>
                        <a:effectLst/>
                        <a:uLnTx/>
                        <a:uFillTx/>
                      </a:endParaRPr>
                    </a:p>
                    <a:p>
                      <a:pPr marL="201168" marR="0" lvl="1" indent="0" algn="ctr" defTabSz="914400" rtl="0" eaLnBrk="1" fontAlgn="auto" latinLnBrk="0" hangingPunct="1">
                        <a:lnSpc>
                          <a:spcPct val="100000"/>
                        </a:lnSpc>
                        <a:spcBef>
                          <a:spcPts val="200"/>
                        </a:spcBef>
                        <a:spcAft>
                          <a:spcPts val="400"/>
                        </a:spcAft>
                        <a:buClrTx/>
                        <a:buSzTx/>
                        <a:buFont typeface="Calibri" pitchFamily="34" charset="0"/>
                        <a:buNone/>
                        <a:tabLst/>
                        <a:defRPr/>
                      </a:pPr>
                      <a:r>
                        <a:rPr kumimoji="0" lang="en-US" sz="2000" b="1" u="none" strike="noStrike" kern="1200" cap="none" spc="0" normalizeH="0" baseline="0" noProof="0" dirty="0">
                          <a:ln>
                            <a:noFill/>
                          </a:ln>
                          <a:effectLst/>
                          <a:uLnTx/>
                          <a:uFillTx/>
                        </a:rPr>
                        <a:t>Strong social relationships</a:t>
                      </a:r>
                    </a:p>
                    <a:p>
                      <a:pPr marL="201168" marR="0" lvl="1" indent="0" algn="ctr" defTabSz="914400" rtl="0" eaLnBrk="1" fontAlgn="auto" latinLnBrk="0" hangingPunct="1">
                        <a:lnSpc>
                          <a:spcPct val="100000"/>
                        </a:lnSpc>
                        <a:spcBef>
                          <a:spcPts val="200"/>
                        </a:spcBef>
                        <a:spcAft>
                          <a:spcPts val="400"/>
                        </a:spcAft>
                        <a:buClrTx/>
                        <a:buSzTx/>
                        <a:buFont typeface="Calibri" pitchFamily="34" charset="0"/>
                        <a:buNone/>
                        <a:tabLst/>
                        <a:defRPr/>
                      </a:pPr>
                      <a:r>
                        <a:rPr kumimoji="0" lang="en-US" sz="2000" b="1" u="none" strike="noStrike" kern="1200" cap="none" spc="0" normalizeH="0" baseline="0" noProof="0" dirty="0">
                          <a:ln>
                            <a:noFill/>
                          </a:ln>
                          <a:effectLst/>
                          <a:uLnTx/>
                          <a:uFillTx/>
                        </a:rPr>
                        <a:t>Leaders drive, subordinates follow</a:t>
                      </a:r>
                    </a:p>
                    <a:p>
                      <a:pPr algn="ctr"/>
                      <a:endParaRPr lang="en-US" sz="2000" b="1" dirty="0"/>
                    </a:p>
                  </a:txBody>
                  <a:tcPr/>
                </a:tc>
                <a:extLst>
                  <a:ext uri="{0D108BD9-81ED-4DB2-BD59-A6C34878D82A}">
                    <a16:rowId xmlns:a16="http://schemas.microsoft.com/office/drawing/2014/main" val="1956187761"/>
                  </a:ext>
                </a:extLst>
              </a:tr>
              <a:tr h="370840">
                <a:tc gridSpan="3">
                  <a:txBody>
                    <a:bodyPr/>
                    <a:lstStyle/>
                    <a:p>
                      <a:pPr algn="ctr"/>
                      <a:r>
                        <a:rPr lang="en-US" sz="2000" b="1" dirty="0"/>
                        <a:t>Safe space </a:t>
                      </a:r>
                    </a:p>
                    <a:p>
                      <a:pPr algn="ctr"/>
                      <a:r>
                        <a:rPr lang="en-US" sz="2000" b="1" dirty="0"/>
                        <a:t>Less formal, more open environments </a:t>
                      </a:r>
                    </a:p>
                    <a:p>
                      <a:pPr algn="ctr"/>
                      <a:r>
                        <a:rPr lang="en-US" sz="2000" b="1" dirty="0"/>
                        <a:t>Anonymous Feedback (Wikis)</a:t>
                      </a:r>
                    </a:p>
                    <a:p>
                      <a:pPr algn="ctr"/>
                      <a:r>
                        <a:rPr lang="en-US" sz="2000" b="1" dirty="0"/>
                        <a:t>Balance within social relationships</a:t>
                      </a:r>
                    </a:p>
                  </a:txBody>
                  <a:tcPr/>
                </a:tc>
                <a:tc hMerge="1">
                  <a:txBody>
                    <a:bodyPr/>
                    <a:lstStyle/>
                    <a:p>
                      <a:pPr algn="ctr"/>
                      <a:endParaRPr lang="en-US" b="1" dirty="0"/>
                    </a:p>
                  </a:txBody>
                  <a:tcPr/>
                </a:tc>
                <a:tc hMerge="1">
                  <a:txBody>
                    <a:bodyPr/>
                    <a:lstStyle/>
                    <a:p>
                      <a:pPr algn="ctr"/>
                      <a:endParaRPr lang="en-US" b="1" dirty="0"/>
                    </a:p>
                  </a:txBody>
                  <a:tcPr/>
                </a:tc>
                <a:extLst>
                  <a:ext uri="{0D108BD9-81ED-4DB2-BD59-A6C34878D82A}">
                    <a16:rowId xmlns:a16="http://schemas.microsoft.com/office/drawing/2014/main" val="1721873118"/>
                  </a:ext>
                </a:extLst>
              </a:tr>
            </a:tbl>
          </a:graphicData>
        </a:graphic>
      </p:graphicFrame>
      <p:sp>
        <p:nvSpPr>
          <p:cNvPr id="21" name="Rectangle 20">
            <a:extLst>
              <a:ext uri="{FF2B5EF4-FFF2-40B4-BE49-F238E27FC236}">
                <a16:creationId xmlns:a16="http://schemas.microsoft.com/office/drawing/2014/main" id="{82BCDE19-2810-4337-9C49-8589C42176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5" name="Picture 4" descr="A close up of a logo&#10;&#10;Description automatically generated">
            <a:extLst>
              <a:ext uri="{FF2B5EF4-FFF2-40B4-BE49-F238E27FC236}">
                <a16:creationId xmlns:a16="http://schemas.microsoft.com/office/drawing/2014/main" id="{5042F2A4-D861-45F5-BCB9-457E1083DC2A}"/>
              </a:ext>
            </a:extLst>
          </p:cNvPr>
          <p:cNvPicPr>
            <a:picLocks noChangeAspect="1"/>
          </p:cNvPicPr>
          <p:nvPr/>
        </p:nvPicPr>
        <p:blipFill>
          <a:blip r:embed="rId4"/>
          <a:stretch>
            <a:fillRect/>
          </a:stretch>
        </p:blipFill>
        <p:spPr>
          <a:xfrm>
            <a:off x="11492916" y="6231549"/>
            <a:ext cx="592885" cy="592885"/>
          </a:xfrm>
          <a:prstGeom prst="rect">
            <a:avLst/>
          </a:prstGeom>
        </p:spPr>
      </p:pic>
    </p:spTree>
    <p:extLst>
      <p:ext uri="{BB962C8B-B14F-4D97-AF65-F5344CB8AC3E}">
        <p14:creationId xmlns:p14="http://schemas.microsoft.com/office/powerpoint/2010/main" val="1094497894"/>
      </p:ext>
    </p:extLst>
  </p:cSld>
  <p:clrMapOvr>
    <a:overrideClrMapping bg1="dk1" tx1="lt1" bg2="dk2" tx2="lt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7" name="Rectangle 16">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9" name="Straight Connector 18">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1" name="Rectangle 20">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685"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dirty="0"/>
          </a:p>
        </p:txBody>
      </p:sp>
      <p:sp>
        <p:nvSpPr>
          <p:cNvPr id="11" name="Title 10">
            <a:extLst>
              <a:ext uri="{FF2B5EF4-FFF2-40B4-BE49-F238E27FC236}">
                <a16:creationId xmlns:a16="http://schemas.microsoft.com/office/drawing/2014/main" id="{4D7EF61C-59BB-4167-AB0D-5C1E9BED6C4E}"/>
              </a:ext>
            </a:extLst>
          </p:cNvPr>
          <p:cNvSpPr>
            <a:spLocks noGrp="1"/>
          </p:cNvSpPr>
          <p:nvPr>
            <p:ph type="title"/>
          </p:nvPr>
        </p:nvSpPr>
        <p:spPr>
          <a:xfrm>
            <a:off x="8614786" y="516836"/>
            <a:ext cx="3100136" cy="1960234"/>
          </a:xfrm>
        </p:spPr>
        <p:txBody>
          <a:bodyPr vert="horz" lIns="91440" tIns="45720" rIns="91440" bIns="45720" rtlCol="0" anchor="b">
            <a:normAutofit/>
          </a:bodyPr>
          <a:lstStyle/>
          <a:p>
            <a:r>
              <a:rPr lang="en-US" sz="4400" dirty="0">
                <a:solidFill>
                  <a:schemeClr val="tx1"/>
                </a:solidFill>
                <a:latin typeface="+mn-lt"/>
              </a:rPr>
              <a:t>Scenario #3</a:t>
            </a:r>
          </a:p>
        </p:txBody>
      </p:sp>
      <p:pic>
        <p:nvPicPr>
          <p:cNvPr id="8" name="Content Placeholder 7">
            <a:extLst>
              <a:ext uri="{FF2B5EF4-FFF2-40B4-BE49-F238E27FC236}">
                <a16:creationId xmlns:a16="http://schemas.microsoft.com/office/drawing/2014/main" id="{1DBC88F4-2D81-48D5-81CF-FE13C842BD05}"/>
              </a:ext>
            </a:extLst>
          </p:cNvPr>
          <p:cNvPicPr>
            <a:picLocks noGrp="1" noChangeAspect="1"/>
          </p:cNvPicPr>
          <p:nvPr>
            <p:ph idx="1"/>
          </p:nvPr>
        </p:nvPicPr>
        <p:blipFill rotWithShape="1">
          <a:blip r:embed="rId2"/>
          <a:srcRect l="31304" r="29553" b="-1"/>
          <a:stretch/>
        </p:blipFill>
        <p:spPr>
          <a:xfrm>
            <a:off x="0" y="-23887"/>
            <a:ext cx="4021551" cy="6857990"/>
          </a:xfrm>
          <a:prstGeom prst="rect">
            <a:avLst/>
          </a:prstGeom>
        </p:spPr>
      </p:pic>
      <p:pic>
        <p:nvPicPr>
          <p:cNvPr id="10" name="Content Placeholder 9">
            <a:extLst>
              <a:ext uri="{FF2B5EF4-FFF2-40B4-BE49-F238E27FC236}">
                <a16:creationId xmlns:a16="http://schemas.microsoft.com/office/drawing/2014/main" id="{822BD4C9-2C81-424B-B266-E0E1F945F130}"/>
              </a:ext>
            </a:extLst>
          </p:cNvPr>
          <p:cNvPicPr>
            <a:picLocks noGrp="1" noChangeAspect="1"/>
          </p:cNvPicPr>
          <p:nvPr>
            <p:ph sz="quarter" idx="4294967295"/>
          </p:nvPr>
        </p:nvPicPr>
        <p:blipFill rotWithShape="1">
          <a:blip r:embed="rId3"/>
          <a:srcRect l="29436" r="31438" b="2"/>
          <a:stretch/>
        </p:blipFill>
        <p:spPr>
          <a:xfrm>
            <a:off x="4115670" y="6086"/>
            <a:ext cx="4016407" cy="6851914"/>
          </a:xfrm>
          <a:prstGeom prst="rect">
            <a:avLst/>
          </a:prstGeom>
        </p:spPr>
      </p:pic>
      <p:cxnSp>
        <p:nvCxnSpPr>
          <p:cNvPr id="23" name="Straight Connector 22">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730145" y="2633962"/>
            <a:ext cx="292608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 name="Text Placeholder 11">
            <a:extLst>
              <a:ext uri="{FF2B5EF4-FFF2-40B4-BE49-F238E27FC236}">
                <a16:creationId xmlns:a16="http://schemas.microsoft.com/office/drawing/2014/main" id="{2EDAB7C8-6EDC-4761-BD3B-BB4355A0E19D}"/>
              </a:ext>
            </a:extLst>
          </p:cNvPr>
          <p:cNvSpPr>
            <a:spLocks noGrp="1"/>
          </p:cNvSpPr>
          <p:nvPr>
            <p:ph type="body" sz="half" idx="2"/>
          </p:nvPr>
        </p:nvSpPr>
        <p:spPr>
          <a:xfrm>
            <a:off x="8614786" y="2790855"/>
            <a:ext cx="3084844" cy="3311766"/>
          </a:xfrm>
        </p:spPr>
        <p:txBody>
          <a:bodyPr vert="horz" lIns="0" tIns="45720" rIns="0" bIns="45720" rtlCol="0">
            <a:normAutofit/>
          </a:bodyPr>
          <a:lstStyle/>
          <a:p>
            <a:pPr marL="285750" indent="-285750">
              <a:lnSpc>
                <a:spcPct val="100000"/>
              </a:lnSpc>
              <a:buFont typeface="Calibri" panose="020F0502020204030204" pitchFamily="34" charset="0"/>
              <a:buChar char="•"/>
            </a:pPr>
            <a:r>
              <a:rPr lang="en-US" sz="2000" dirty="0">
                <a:solidFill>
                  <a:schemeClr val="tx1">
                    <a:lumMod val="75000"/>
                    <a:lumOff val="25000"/>
                  </a:schemeClr>
                </a:solidFill>
              </a:rPr>
              <a:t>Theme: </a:t>
            </a:r>
            <a:endParaRPr lang="en-US" sz="3200" dirty="0">
              <a:solidFill>
                <a:schemeClr val="tx1">
                  <a:lumMod val="75000"/>
                  <a:lumOff val="25000"/>
                </a:schemeClr>
              </a:solidFill>
            </a:endParaRPr>
          </a:p>
          <a:p>
            <a:pPr marL="742950" lvl="1" indent="-285750">
              <a:buFont typeface="Calibri" panose="020F0502020204030204" pitchFamily="34" charset="0"/>
              <a:buChar char="•"/>
            </a:pPr>
            <a:r>
              <a:rPr lang="en-US" sz="1600" dirty="0">
                <a:solidFill>
                  <a:schemeClr val="tx1">
                    <a:lumMod val="75000"/>
                    <a:lumOff val="25000"/>
                  </a:schemeClr>
                </a:solidFill>
              </a:rPr>
              <a:t>Introvert and extrovert dynamics</a:t>
            </a:r>
          </a:p>
          <a:p>
            <a:pPr marL="285750" indent="-285750">
              <a:lnSpc>
                <a:spcPct val="100000"/>
              </a:lnSpc>
              <a:buFont typeface="Calibri" panose="020F0502020204030204" pitchFamily="34" charset="0"/>
              <a:buChar char="•"/>
            </a:pPr>
            <a:r>
              <a:rPr lang="en-US" sz="2000" dirty="0">
                <a:solidFill>
                  <a:schemeClr val="tx1">
                    <a:lumMod val="75000"/>
                    <a:lumOff val="25000"/>
                  </a:schemeClr>
                </a:solidFill>
              </a:rPr>
              <a:t>Andrew recently joined a project team with Desiree. She has growing frustrations that Andrew rarely provides input during routine team meetings. </a:t>
            </a:r>
          </a:p>
          <a:p>
            <a:pPr>
              <a:lnSpc>
                <a:spcPct val="100000"/>
              </a:lnSpc>
            </a:pPr>
            <a:endParaRPr lang="en-US" sz="1600" dirty="0">
              <a:solidFill>
                <a:schemeClr val="tx1">
                  <a:lumMod val="75000"/>
                  <a:lumOff val="25000"/>
                </a:schemeClr>
              </a:solidFill>
            </a:endParaRPr>
          </a:p>
        </p:txBody>
      </p:sp>
      <p:pic>
        <p:nvPicPr>
          <p:cNvPr id="13" name="Picture 12" descr="A close up of a logo&#10;&#10;Description automatically generated">
            <a:extLst>
              <a:ext uri="{FF2B5EF4-FFF2-40B4-BE49-F238E27FC236}">
                <a16:creationId xmlns:a16="http://schemas.microsoft.com/office/drawing/2014/main" id="{E421ED24-F576-4043-B0CE-B1254988F0E0}"/>
              </a:ext>
            </a:extLst>
          </p:cNvPr>
          <p:cNvPicPr>
            <a:picLocks noChangeAspect="1"/>
          </p:cNvPicPr>
          <p:nvPr/>
        </p:nvPicPr>
        <p:blipFill>
          <a:blip r:embed="rId4"/>
          <a:stretch>
            <a:fillRect/>
          </a:stretch>
        </p:blipFill>
        <p:spPr>
          <a:xfrm>
            <a:off x="11501306" y="6096792"/>
            <a:ext cx="585652" cy="585652"/>
          </a:xfrm>
          <a:prstGeom prst="rect">
            <a:avLst/>
          </a:prstGeom>
        </p:spPr>
      </p:pic>
    </p:spTree>
    <p:extLst>
      <p:ext uri="{BB962C8B-B14F-4D97-AF65-F5344CB8AC3E}">
        <p14:creationId xmlns:p14="http://schemas.microsoft.com/office/powerpoint/2010/main" val="237676788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5E18BC-06EF-4DD4-9308-1A5B6154F54B}"/>
              </a:ext>
            </a:extLst>
          </p:cNvPr>
          <p:cNvSpPr>
            <a:spLocks noGrp="1"/>
          </p:cNvSpPr>
          <p:nvPr>
            <p:ph type="title"/>
          </p:nvPr>
        </p:nvSpPr>
        <p:spPr>
          <a:xfrm>
            <a:off x="1097280" y="286603"/>
            <a:ext cx="10058400" cy="1450757"/>
          </a:xfrm>
        </p:spPr>
        <p:txBody>
          <a:bodyPr>
            <a:normAutofit/>
          </a:bodyPr>
          <a:lstStyle/>
          <a:p>
            <a:r>
              <a:rPr lang="en-US" dirty="0">
                <a:latin typeface="+mn-lt"/>
              </a:rPr>
              <a:t>Introverts and Extroverts</a:t>
            </a:r>
          </a:p>
        </p:txBody>
      </p:sp>
      <p:sp>
        <p:nvSpPr>
          <p:cNvPr id="4" name="Content Placeholder 3">
            <a:extLst>
              <a:ext uri="{FF2B5EF4-FFF2-40B4-BE49-F238E27FC236}">
                <a16:creationId xmlns:a16="http://schemas.microsoft.com/office/drawing/2014/main" id="{B5114FA4-EEF1-485A-8352-702B59F2DEAE}"/>
              </a:ext>
            </a:extLst>
          </p:cNvPr>
          <p:cNvSpPr>
            <a:spLocks noGrp="1"/>
          </p:cNvSpPr>
          <p:nvPr>
            <p:ph sz="half" idx="2"/>
          </p:nvPr>
        </p:nvSpPr>
        <p:spPr>
          <a:xfrm>
            <a:off x="6515944" y="2120900"/>
            <a:ext cx="4639736" cy="3898900"/>
          </a:xfrm>
        </p:spPr>
        <p:txBody>
          <a:bodyPr>
            <a:normAutofit fontScale="92500" lnSpcReduction="20000"/>
          </a:bodyPr>
          <a:lstStyle/>
          <a:p>
            <a:pPr>
              <a:buFont typeface="Arial" panose="020B0604020202020204" pitchFamily="34" charset="0"/>
              <a:buChar char="•"/>
            </a:pPr>
            <a:r>
              <a:rPr lang="en-US" sz="2600" dirty="0"/>
              <a:t> Understanding + empathy = synergy </a:t>
            </a:r>
          </a:p>
          <a:p>
            <a:pPr>
              <a:buFont typeface="Arial" panose="020B0604020202020204" pitchFamily="34" charset="0"/>
              <a:buChar char="•"/>
            </a:pPr>
            <a:r>
              <a:rPr lang="en-US" sz="2600" dirty="0"/>
              <a:t>Small teams</a:t>
            </a:r>
          </a:p>
          <a:p>
            <a:pPr>
              <a:buFont typeface="Arial" panose="020B0604020202020204" pitchFamily="34" charset="0"/>
              <a:buChar char="•"/>
            </a:pPr>
            <a:r>
              <a:rPr lang="en-US" sz="2600" dirty="0"/>
              <a:t> Provide opportunities to process information and vocalize feedback</a:t>
            </a:r>
          </a:p>
          <a:p>
            <a:pPr>
              <a:buFont typeface="Arial" panose="020B0604020202020204" pitchFamily="34" charset="0"/>
              <a:buChar char="•"/>
            </a:pPr>
            <a:r>
              <a:rPr lang="en-US" sz="2600" dirty="0"/>
              <a:t> Analyze tools, processes, and meetings</a:t>
            </a:r>
          </a:p>
          <a:p>
            <a:pPr>
              <a:buFont typeface="Arial" panose="020B0604020202020204" pitchFamily="34" charset="0"/>
              <a:buChar char="•"/>
            </a:pPr>
            <a:r>
              <a:rPr lang="en-US" sz="2600" dirty="0"/>
              <a:t>Harmonize work environments</a:t>
            </a:r>
          </a:p>
          <a:p>
            <a:pPr marL="0" indent="0">
              <a:buNone/>
            </a:pPr>
            <a:endParaRPr lang="en-US" dirty="0"/>
          </a:p>
          <a:p>
            <a:pPr>
              <a:buFont typeface="Arial" panose="020B0604020202020204" pitchFamily="34" charset="0"/>
              <a:buChar char="•"/>
            </a:pPr>
            <a:endParaRPr lang="en-US" dirty="0"/>
          </a:p>
        </p:txBody>
      </p:sp>
      <p:pic>
        <p:nvPicPr>
          <p:cNvPr id="6" name="Picture 5" descr="A close up of a logo&#10;&#10;Description automatically generated">
            <a:extLst>
              <a:ext uri="{FF2B5EF4-FFF2-40B4-BE49-F238E27FC236}">
                <a16:creationId xmlns:a16="http://schemas.microsoft.com/office/drawing/2014/main" id="{AE322A35-31F7-4131-82AA-E27503DAD25C}"/>
              </a:ext>
            </a:extLst>
          </p:cNvPr>
          <p:cNvPicPr>
            <a:picLocks noChangeAspect="1"/>
          </p:cNvPicPr>
          <p:nvPr/>
        </p:nvPicPr>
        <p:blipFill>
          <a:blip r:embed="rId2"/>
          <a:stretch>
            <a:fillRect/>
          </a:stretch>
        </p:blipFill>
        <p:spPr>
          <a:xfrm>
            <a:off x="11514527" y="5734193"/>
            <a:ext cx="581135" cy="581135"/>
          </a:xfrm>
          <a:prstGeom prst="rect">
            <a:avLst/>
          </a:prstGeom>
        </p:spPr>
      </p:pic>
      <p:pic>
        <p:nvPicPr>
          <p:cNvPr id="7" name="Picture 8" descr="Image result for introvert vs extrovert">
            <a:extLst>
              <a:ext uri="{FF2B5EF4-FFF2-40B4-BE49-F238E27FC236}">
                <a16:creationId xmlns:a16="http://schemas.microsoft.com/office/drawing/2014/main" id="{FAC2FDF3-4275-43CA-A908-059CB9BC900A}"/>
              </a:ext>
            </a:extLst>
          </p:cNvPr>
          <p:cNvPicPr>
            <a:picLocks noGrp="1" noChangeAspect="1" noChangeArrowheads="1"/>
          </p:cNvPicPr>
          <p:nvPr>
            <p:ph sz="half" idx="1"/>
          </p:nvPr>
        </p:nvPicPr>
        <p:blipFill>
          <a:blip r:embed="rId3">
            <a:extLst>
              <a:ext uri="{28A0092B-C50C-407E-A947-70E740481C1C}">
                <a14:useLocalDpi xmlns:a14="http://schemas.microsoft.com/office/drawing/2010/main" val="0"/>
              </a:ext>
            </a:extLst>
          </a:blip>
          <a:srcRect/>
          <a:stretch>
            <a:fillRect/>
          </a:stretch>
        </p:blipFill>
        <p:spPr bwMode="auto">
          <a:xfrm>
            <a:off x="1096963" y="2689870"/>
            <a:ext cx="4640262" cy="261014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172695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96216D-9881-4BEC-A295-7D5B8FC462E5}"/>
              </a:ext>
            </a:extLst>
          </p:cNvPr>
          <p:cNvSpPr>
            <a:spLocks noGrp="1"/>
          </p:cNvSpPr>
          <p:nvPr>
            <p:ph type="title"/>
          </p:nvPr>
        </p:nvSpPr>
        <p:spPr>
          <a:xfrm>
            <a:off x="1097280" y="286603"/>
            <a:ext cx="10058400" cy="1450757"/>
          </a:xfrm>
        </p:spPr>
        <p:txBody>
          <a:bodyPr>
            <a:normAutofit/>
          </a:bodyPr>
          <a:lstStyle/>
          <a:p>
            <a:pPr algn="ctr"/>
            <a:r>
              <a:rPr lang="en-US" sz="6600" dirty="0">
                <a:latin typeface="+mn-lt"/>
              </a:rPr>
              <a:t>Why are we here?</a:t>
            </a:r>
          </a:p>
        </p:txBody>
      </p:sp>
      <p:graphicFrame>
        <p:nvGraphicFramePr>
          <p:cNvPr id="5" name="Content Placeholder 2">
            <a:extLst>
              <a:ext uri="{FF2B5EF4-FFF2-40B4-BE49-F238E27FC236}">
                <a16:creationId xmlns:a16="http://schemas.microsoft.com/office/drawing/2014/main" id="{3C182FA6-65D7-4503-A936-957BD341A78D}"/>
              </a:ext>
            </a:extLst>
          </p:cNvPr>
          <p:cNvGraphicFramePr>
            <a:graphicFrameLocks noGrp="1"/>
          </p:cNvGraphicFramePr>
          <p:nvPr>
            <p:ph idx="1"/>
            <p:extLst>
              <p:ext uri="{D42A27DB-BD31-4B8C-83A1-F6EECF244321}">
                <p14:modId xmlns:p14="http://schemas.microsoft.com/office/powerpoint/2010/main" val="2276081139"/>
              </p:ext>
            </p:extLst>
          </p:nvPr>
        </p:nvGraphicFramePr>
        <p:xfrm>
          <a:off x="1096963" y="2098515"/>
          <a:ext cx="10058400" cy="421681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4" name="Picture 3" descr="A close up of a logo&#10;&#10;Description automatically generated">
            <a:extLst>
              <a:ext uri="{FF2B5EF4-FFF2-40B4-BE49-F238E27FC236}">
                <a16:creationId xmlns:a16="http://schemas.microsoft.com/office/drawing/2014/main" id="{5F490FB8-A942-4C27-9B0B-EF148B29A615}"/>
              </a:ext>
            </a:extLst>
          </p:cNvPr>
          <p:cNvPicPr>
            <a:picLocks noChangeAspect="1"/>
          </p:cNvPicPr>
          <p:nvPr/>
        </p:nvPicPr>
        <p:blipFill>
          <a:blip r:embed="rId8"/>
          <a:stretch>
            <a:fillRect/>
          </a:stretch>
        </p:blipFill>
        <p:spPr>
          <a:xfrm>
            <a:off x="11492916" y="5712582"/>
            <a:ext cx="602745" cy="602745"/>
          </a:xfrm>
          <a:prstGeom prst="rect">
            <a:avLst/>
          </a:prstGeom>
        </p:spPr>
      </p:pic>
    </p:spTree>
    <p:extLst>
      <p:ext uri="{BB962C8B-B14F-4D97-AF65-F5344CB8AC3E}">
        <p14:creationId xmlns:p14="http://schemas.microsoft.com/office/powerpoint/2010/main" val="2680198593"/>
      </p:ext>
    </p:extLst>
  </p:cSld>
  <p:clrMapOvr>
    <a:overrideClrMapping bg1="dk1" tx1="lt1" bg2="dk2" tx2="lt2" accent1="accent1" accent2="accent2" accent3="accent3" accent4="accent4" accent5="accent5" accent6="accent6" hlink="hlink" folHlink="folHlink"/>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3" name="Rectangle 22">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5" name="Straight Connector 24">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7" name="Rectangle 26">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4" name="Title 3">
            <a:extLst>
              <a:ext uri="{FF2B5EF4-FFF2-40B4-BE49-F238E27FC236}">
                <a16:creationId xmlns:a16="http://schemas.microsoft.com/office/drawing/2014/main" id="{A1EEE891-4996-43B3-A74E-20FE24C1FDC3}"/>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dirty="0">
                <a:solidFill>
                  <a:srgbClr val="FFFFFF"/>
                </a:solidFill>
                <a:latin typeface="+mn-lt"/>
              </a:rPr>
              <a:t>Managing Diverse Teams </a:t>
            </a:r>
          </a:p>
        </p:txBody>
      </p:sp>
      <p:cxnSp>
        <p:nvCxnSpPr>
          <p:cNvPr id="29" name="Straight Connector 28">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740C2929-84F8-464A-A1D6-3454C0595B1F}"/>
              </a:ext>
            </a:extLst>
          </p:cNvPr>
          <p:cNvSpPr>
            <a:spLocks noGrp="1"/>
          </p:cNvSpPr>
          <p:nvPr>
            <p:ph sz="half" idx="2"/>
          </p:nvPr>
        </p:nvSpPr>
        <p:spPr>
          <a:xfrm>
            <a:off x="643467" y="2546224"/>
            <a:ext cx="3448259" cy="3684316"/>
          </a:xfrm>
        </p:spPr>
        <p:txBody>
          <a:bodyPr vert="horz" lIns="0" tIns="45720" rIns="0" bIns="45720" rtlCol="0">
            <a:normAutofit fontScale="92500"/>
          </a:bodyPr>
          <a:lstStyle/>
          <a:p>
            <a:pPr>
              <a:lnSpc>
                <a:spcPct val="100000"/>
              </a:lnSpc>
              <a:buFont typeface="Calibri" panose="020F0502020204030204" pitchFamily="34" charset="0"/>
              <a:buChar char="•"/>
            </a:pPr>
            <a:r>
              <a:rPr lang="en-US" sz="2400" dirty="0">
                <a:solidFill>
                  <a:srgbClr val="FFFFFF"/>
                </a:solidFill>
              </a:rPr>
              <a:t>Know your people – as people.</a:t>
            </a:r>
          </a:p>
          <a:p>
            <a:pPr>
              <a:lnSpc>
                <a:spcPct val="100000"/>
              </a:lnSpc>
              <a:buFont typeface="Calibri" panose="020F0502020204030204" pitchFamily="34" charset="0"/>
              <a:buChar char="•"/>
            </a:pPr>
            <a:r>
              <a:rPr lang="en-US" sz="2400" dirty="0"/>
              <a:t>Secure space to “challenge everything”</a:t>
            </a:r>
          </a:p>
          <a:p>
            <a:pPr>
              <a:lnSpc>
                <a:spcPct val="100000"/>
              </a:lnSpc>
              <a:buFont typeface="Calibri" panose="020F0502020204030204" pitchFamily="34" charset="0"/>
              <a:buChar char="•"/>
            </a:pPr>
            <a:r>
              <a:rPr lang="en-US" sz="2400" dirty="0"/>
              <a:t>Highlight proficiencies, nurture opportunities, and respond to desires</a:t>
            </a:r>
          </a:p>
          <a:p>
            <a:pPr>
              <a:lnSpc>
                <a:spcPct val="100000"/>
              </a:lnSpc>
              <a:buFont typeface="Calibri" panose="020F0502020204030204" pitchFamily="34" charset="0"/>
              <a:buChar char="•"/>
            </a:pPr>
            <a:r>
              <a:rPr lang="en-US" sz="2400" dirty="0"/>
              <a:t> Align to core performance and behavioral expectations </a:t>
            </a:r>
          </a:p>
          <a:p>
            <a:pPr marL="0" indent="0">
              <a:lnSpc>
                <a:spcPct val="100000"/>
              </a:lnSpc>
              <a:buNone/>
            </a:pPr>
            <a:endParaRPr lang="en-US" dirty="0"/>
          </a:p>
          <a:p>
            <a:pPr>
              <a:lnSpc>
                <a:spcPct val="100000"/>
              </a:lnSpc>
              <a:buFont typeface="Calibri" panose="020F0502020204030204" pitchFamily="34" charset="0"/>
              <a:buChar char="•"/>
            </a:pPr>
            <a:endParaRPr lang="en-US" dirty="0"/>
          </a:p>
          <a:p>
            <a:pPr>
              <a:lnSpc>
                <a:spcPct val="100000"/>
              </a:lnSpc>
              <a:buFont typeface="Calibri" panose="020F0502020204030204" pitchFamily="34" charset="0"/>
              <a:buChar char="•"/>
            </a:pPr>
            <a:endParaRPr lang="en-US" dirty="0">
              <a:solidFill>
                <a:srgbClr val="FFFFFF"/>
              </a:solidFill>
            </a:endParaRPr>
          </a:p>
          <a:p>
            <a:pPr>
              <a:lnSpc>
                <a:spcPct val="100000"/>
              </a:lnSpc>
              <a:buFont typeface="Calibri" panose="020F0502020204030204" pitchFamily="34" charset="0"/>
              <a:buChar char="•"/>
            </a:pPr>
            <a:endParaRPr lang="en-US" dirty="0">
              <a:solidFill>
                <a:srgbClr val="FFFFFF"/>
              </a:solidFill>
            </a:endParaRPr>
          </a:p>
        </p:txBody>
      </p:sp>
      <p:pic>
        <p:nvPicPr>
          <p:cNvPr id="7" name="Picture 16" descr="Photo via iStock">
            <a:extLst>
              <a:ext uri="{FF2B5EF4-FFF2-40B4-BE49-F238E27FC236}">
                <a16:creationId xmlns:a16="http://schemas.microsoft.com/office/drawing/2014/main" id="{536ED678-B657-46F4-B13E-019571AFF4A7}"/>
              </a:ext>
            </a:extLst>
          </p:cNvPr>
          <p:cNvPicPr>
            <a:picLocks noGrp="1" noChangeAspect="1" noChangeArrowheads="1"/>
          </p:cNvPicPr>
          <p:nvPr>
            <p:ph sz="half" idx="1"/>
          </p:nvPr>
        </p:nvPicPr>
        <p:blipFill rotWithShape="1">
          <a:blip r:embed="rId3">
            <a:extLst>
              <a:ext uri="{28A0092B-C50C-407E-A947-70E740481C1C}">
                <a14:useLocalDpi xmlns:a14="http://schemas.microsoft.com/office/drawing/2010/main" val="0"/>
              </a:ext>
            </a:extLst>
          </a:blip>
          <a:srcRect l="24444" r="25821" b="-1"/>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descr="A close up of a logo&#10;&#10;Description automatically generated">
            <a:extLst>
              <a:ext uri="{FF2B5EF4-FFF2-40B4-BE49-F238E27FC236}">
                <a16:creationId xmlns:a16="http://schemas.microsoft.com/office/drawing/2014/main" id="{9ADE6AB0-5037-4115-A640-D9A81B11F8B3}"/>
              </a:ext>
            </a:extLst>
          </p:cNvPr>
          <p:cNvPicPr>
            <a:picLocks noChangeAspect="1"/>
          </p:cNvPicPr>
          <p:nvPr/>
        </p:nvPicPr>
        <p:blipFill>
          <a:blip r:embed="rId4"/>
          <a:stretch>
            <a:fillRect/>
          </a:stretch>
        </p:blipFill>
        <p:spPr>
          <a:xfrm>
            <a:off x="80898" y="6213286"/>
            <a:ext cx="600990" cy="600990"/>
          </a:xfrm>
          <a:prstGeom prst="rect">
            <a:avLst/>
          </a:prstGeom>
        </p:spPr>
      </p:pic>
    </p:spTree>
    <p:extLst>
      <p:ext uri="{BB962C8B-B14F-4D97-AF65-F5344CB8AC3E}">
        <p14:creationId xmlns:p14="http://schemas.microsoft.com/office/powerpoint/2010/main" val="1614917409"/>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056" name="Picture 8" descr="Image result for dilbert employee review">
            <a:extLst>
              <a:ext uri="{FF2B5EF4-FFF2-40B4-BE49-F238E27FC236}">
                <a16:creationId xmlns:a16="http://schemas.microsoft.com/office/drawing/2014/main" id="{8BBBAA7A-51BE-4388-9D8D-6F1657C6E508}"/>
              </a:ext>
            </a:extLst>
          </p:cNvPr>
          <p:cNvPicPr>
            <a:picLocks noGrp="1" noChangeAspect="1" noChangeArrowheads="1"/>
          </p:cNvPicPr>
          <p:nvPr>
            <p:ph idx="4294967295"/>
          </p:nvPr>
        </p:nvPicPr>
        <p:blipFill>
          <a:blip r:embed="rId2">
            <a:extLst>
              <a:ext uri="{28A0092B-C50C-407E-A947-70E740481C1C}">
                <a14:useLocalDpi xmlns:a14="http://schemas.microsoft.com/office/drawing/2010/main" val="0"/>
              </a:ext>
            </a:extLst>
          </a:blip>
          <a:stretch>
            <a:fillRect/>
          </a:stretch>
        </p:blipFill>
        <p:spPr bwMode="auto">
          <a:xfrm>
            <a:off x="1428750" y="339367"/>
            <a:ext cx="9525000" cy="2699108"/>
          </a:xfrm>
          <a:prstGeom prst="rect">
            <a:avLst/>
          </a:prstGeom>
          <a:noFill/>
          <a:extLst>
            <a:ext uri="{909E8E84-426E-40DD-AFC4-6F175D3DCCD1}">
              <a14:hiddenFill xmlns:a14="http://schemas.microsoft.com/office/drawing/2010/main">
                <a:solidFill>
                  <a:srgbClr val="FFFFFF"/>
                </a:solidFill>
              </a14:hiddenFill>
            </a:ext>
          </a:extLst>
        </p:spPr>
      </p:pic>
      <p:pic>
        <p:nvPicPr>
          <p:cNvPr id="2062" name="Picture 14" descr="Image result for dilbert cartoon performance management">
            <a:extLst>
              <a:ext uri="{FF2B5EF4-FFF2-40B4-BE49-F238E27FC236}">
                <a16:creationId xmlns:a16="http://schemas.microsoft.com/office/drawing/2014/main" id="{607F57B8-807E-433E-88B9-8838B6E74B4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8750" y="3257550"/>
            <a:ext cx="9525000" cy="2962275"/>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descr="A close up of a logo&#10;&#10;Description automatically generated">
            <a:extLst>
              <a:ext uri="{FF2B5EF4-FFF2-40B4-BE49-F238E27FC236}">
                <a16:creationId xmlns:a16="http://schemas.microsoft.com/office/drawing/2014/main" id="{9E98F81F-AD7F-45AB-8EC6-9E575EEFA8CB}"/>
              </a:ext>
            </a:extLst>
          </p:cNvPr>
          <p:cNvPicPr>
            <a:picLocks noChangeAspect="1"/>
          </p:cNvPicPr>
          <p:nvPr/>
        </p:nvPicPr>
        <p:blipFill>
          <a:blip r:embed="rId4"/>
          <a:stretch>
            <a:fillRect/>
          </a:stretch>
        </p:blipFill>
        <p:spPr>
          <a:xfrm>
            <a:off x="139204" y="60287"/>
            <a:ext cx="456548" cy="456548"/>
          </a:xfrm>
          <a:prstGeom prst="rect">
            <a:avLst/>
          </a:prstGeom>
        </p:spPr>
      </p:pic>
    </p:spTree>
    <p:extLst>
      <p:ext uri="{BB962C8B-B14F-4D97-AF65-F5344CB8AC3E}">
        <p14:creationId xmlns:p14="http://schemas.microsoft.com/office/powerpoint/2010/main" val="3496187387"/>
      </p:ext>
    </p:extLst>
  </p:cSld>
  <p:clrMapOvr>
    <a:overrideClrMapping bg1="dk1" tx1="lt1" bg2="dk2" tx2="lt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6364A50-6E85-4C06-96AA-2B7AF257E293}"/>
              </a:ext>
            </a:extLst>
          </p:cNvPr>
          <p:cNvPicPr>
            <a:picLocks noChangeAspect="1"/>
          </p:cNvPicPr>
          <p:nvPr/>
        </p:nvPicPr>
        <p:blipFill>
          <a:blip r:embed="rId3"/>
          <a:stretch>
            <a:fillRect/>
          </a:stretch>
        </p:blipFill>
        <p:spPr>
          <a:xfrm>
            <a:off x="414469" y="790575"/>
            <a:ext cx="3314700" cy="4876800"/>
          </a:xfrm>
          <a:prstGeom prst="rect">
            <a:avLst/>
          </a:prstGeom>
        </p:spPr>
      </p:pic>
      <p:pic>
        <p:nvPicPr>
          <p:cNvPr id="4" name="Picture 3">
            <a:extLst>
              <a:ext uri="{FF2B5EF4-FFF2-40B4-BE49-F238E27FC236}">
                <a16:creationId xmlns:a16="http://schemas.microsoft.com/office/drawing/2014/main" id="{EE819D09-FE6F-42A5-8686-4830FF2B77F2}"/>
              </a:ext>
            </a:extLst>
          </p:cNvPr>
          <p:cNvPicPr>
            <a:picLocks noChangeAspect="1"/>
          </p:cNvPicPr>
          <p:nvPr/>
        </p:nvPicPr>
        <p:blipFill>
          <a:blip r:embed="rId4"/>
          <a:stretch>
            <a:fillRect/>
          </a:stretch>
        </p:blipFill>
        <p:spPr>
          <a:xfrm>
            <a:off x="4291144" y="66675"/>
            <a:ext cx="3009900" cy="6153150"/>
          </a:xfrm>
          <a:prstGeom prst="rect">
            <a:avLst/>
          </a:prstGeom>
        </p:spPr>
      </p:pic>
      <p:pic>
        <p:nvPicPr>
          <p:cNvPr id="5" name="Picture 4">
            <a:extLst>
              <a:ext uri="{FF2B5EF4-FFF2-40B4-BE49-F238E27FC236}">
                <a16:creationId xmlns:a16="http://schemas.microsoft.com/office/drawing/2014/main" id="{385F5BE4-ADD0-413F-8298-0CAA1566D3C5}"/>
              </a:ext>
            </a:extLst>
          </p:cNvPr>
          <p:cNvPicPr>
            <a:picLocks noChangeAspect="1"/>
          </p:cNvPicPr>
          <p:nvPr/>
        </p:nvPicPr>
        <p:blipFill>
          <a:blip r:embed="rId5"/>
          <a:stretch>
            <a:fillRect/>
          </a:stretch>
        </p:blipFill>
        <p:spPr>
          <a:xfrm>
            <a:off x="7996369" y="357187"/>
            <a:ext cx="2914650" cy="5743575"/>
          </a:xfrm>
          <a:prstGeom prst="rect">
            <a:avLst/>
          </a:prstGeom>
        </p:spPr>
      </p:pic>
      <p:pic>
        <p:nvPicPr>
          <p:cNvPr id="19" name="Picture 18" descr="A close up of a logo&#10;&#10;Description automatically generated">
            <a:extLst>
              <a:ext uri="{FF2B5EF4-FFF2-40B4-BE49-F238E27FC236}">
                <a16:creationId xmlns:a16="http://schemas.microsoft.com/office/drawing/2014/main" id="{ACF01B5A-6E30-4AFB-82CE-8C6C62C39E8B}"/>
              </a:ext>
            </a:extLst>
          </p:cNvPr>
          <p:cNvPicPr>
            <a:picLocks noChangeAspect="1"/>
          </p:cNvPicPr>
          <p:nvPr/>
        </p:nvPicPr>
        <p:blipFill>
          <a:blip r:embed="rId6"/>
          <a:stretch>
            <a:fillRect/>
          </a:stretch>
        </p:blipFill>
        <p:spPr>
          <a:xfrm>
            <a:off x="11606344" y="5872488"/>
            <a:ext cx="456548" cy="456548"/>
          </a:xfrm>
          <a:prstGeom prst="rect">
            <a:avLst/>
          </a:prstGeom>
        </p:spPr>
      </p:pic>
    </p:spTree>
    <p:extLst>
      <p:ext uri="{BB962C8B-B14F-4D97-AF65-F5344CB8AC3E}">
        <p14:creationId xmlns:p14="http://schemas.microsoft.com/office/powerpoint/2010/main" val="28196754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24C1D-0D98-420E-BAA1-838BDA334C82}"/>
              </a:ext>
            </a:extLst>
          </p:cNvPr>
          <p:cNvSpPr>
            <a:spLocks noGrp="1"/>
          </p:cNvSpPr>
          <p:nvPr>
            <p:ph type="title"/>
          </p:nvPr>
        </p:nvSpPr>
        <p:spPr>
          <a:xfrm>
            <a:off x="1097280" y="286603"/>
            <a:ext cx="10058400" cy="1450757"/>
          </a:xfrm>
        </p:spPr>
        <p:txBody>
          <a:bodyPr>
            <a:normAutofit/>
          </a:bodyPr>
          <a:lstStyle/>
          <a:p>
            <a:pPr algn="ctr"/>
            <a:r>
              <a:rPr lang="en-US" dirty="0">
                <a:solidFill>
                  <a:schemeClr val="bg1"/>
                </a:solidFill>
                <a:latin typeface="+mn-lt"/>
              </a:rPr>
              <a:t>AWH Developer Evaluation</a:t>
            </a:r>
          </a:p>
        </p:txBody>
      </p:sp>
      <p:graphicFrame>
        <p:nvGraphicFramePr>
          <p:cNvPr id="4" name="Table 4">
            <a:extLst>
              <a:ext uri="{FF2B5EF4-FFF2-40B4-BE49-F238E27FC236}">
                <a16:creationId xmlns:a16="http://schemas.microsoft.com/office/drawing/2014/main" id="{99195020-A563-4D87-B61F-45740CAA907F}"/>
              </a:ext>
            </a:extLst>
          </p:cNvPr>
          <p:cNvGraphicFramePr>
            <a:graphicFrameLocks noGrp="1"/>
          </p:cNvGraphicFramePr>
          <p:nvPr>
            <p:ph idx="1"/>
            <p:extLst>
              <p:ext uri="{D42A27DB-BD31-4B8C-83A1-F6EECF244321}">
                <p14:modId xmlns:p14="http://schemas.microsoft.com/office/powerpoint/2010/main" val="3588828987"/>
              </p:ext>
            </p:extLst>
          </p:nvPr>
        </p:nvGraphicFramePr>
        <p:xfrm>
          <a:off x="4661633" y="2094257"/>
          <a:ext cx="7204104" cy="2947574"/>
        </p:xfrm>
        <a:graphic>
          <a:graphicData uri="http://schemas.openxmlformats.org/drawingml/2006/table">
            <a:tbl>
              <a:tblPr firstRow="1" bandRow="1">
                <a:tableStyleId>{21E4AEA4-8DFA-4A89-87EB-49C32662AFE0}</a:tableStyleId>
              </a:tblPr>
              <a:tblGrid>
                <a:gridCol w="2538101">
                  <a:extLst>
                    <a:ext uri="{9D8B030D-6E8A-4147-A177-3AD203B41FA5}">
                      <a16:colId xmlns:a16="http://schemas.microsoft.com/office/drawing/2014/main" val="328286318"/>
                    </a:ext>
                  </a:extLst>
                </a:gridCol>
                <a:gridCol w="1657884">
                  <a:extLst>
                    <a:ext uri="{9D8B030D-6E8A-4147-A177-3AD203B41FA5}">
                      <a16:colId xmlns:a16="http://schemas.microsoft.com/office/drawing/2014/main" val="1355733018"/>
                    </a:ext>
                  </a:extLst>
                </a:gridCol>
                <a:gridCol w="1555335">
                  <a:extLst>
                    <a:ext uri="{9D8B030D-6E8A-4147-A177-3AD203B41FA5}">
                      <a16:colId xmlns:a16="http://schemas.microsoft.com/office/drawing/2014/main" val="2407474222"/>
                    </a:ext>
                  </a:extLst>
                </a:gridCol>
                <a:gridCol w="1452784">
                  <a:extLst>
                    <a:ext uri="{9D8B030D-6E8A-4147-A177-3AD203B41FA5}">
                      <a16:colId xmlns:a16="http://schemas.microsoft.com/office/drawing/2014/main" val="275675848"/>
                    </a:ext>
                  </a:extLst>
                </a:gridCol>
              </a:tblGrid>
              <a:tr h="764186">
                <a:tc>
                  <a:txBody>
                    <a:bodyPr/>
                    <a:lstStyle/>
                    <a:p>
                      <a:pPr algn="ctr"/>
                      <a:r>
                        <a:rPr lang="en-US" dirty="0"/>
                        <a:t>Highlight </a:t>
                      </a:r>
                    </a:p>
                    <a:p>
                      <a:pPr algn="ctr"/>
                      <a:r>
                        <a:rPr lang="en-US" dirty="0"/>
                        <a:t>Proficiencies </a:t>
                      </a:r>
                    </a:p>
                  </a:txBody>
                  <a:tcPr/>
                </a:tc>
                <a:tc>
                  <a:txBody>
                    <a:bodyPr/>
                    <a:lstStyle/>
                    <a:p>
                      <a:pPr algn="ctr"/>
                      <a:r>
                        <a:rPr lang="en-US" dirty="0"/>
                        <a:t>Nurture Opportunities </a:t>
                      </a:r>
                    </a:p>
                  </a:txBody>
                  <a:tcPr/>
                </a:tc>
                <a:tc>
                  <a:txBody>
                    <a:bodyPr/>
                    <a:lstStyle/>
                    <a:p>
                      <a:pPr algn="ctr"/>
                      <a:r>
                        <a:rPr lang="en-US" dirty="0"/>
                        <a:t>Respond to Desires </a:t>
                      </a:r>
                    </a:p>
                  </a:txBody>
                  <a:tcPr/>
                </a:tc>
                <a:tc>
                  <a:txBody>
                    <a:bodyPr/>
                    <a:lstStyle/>
                    <a:p>
                      <a:pPr algn="ctr"/>
                      <a:r>
                        <a:rPr lang="en-US" dirty="0"/>
                        <a:t>Additional Feedback</a:t>
                      </a:r>
                    </a:p>
                  </a:txBody>
                  <a:tcPr/>
                </a:tc>
                <a:extLst>
                  <a:ext uri="{0D108BD9-81ED-4DB2-BD59-A6C34878D82A}">
                    <a16:rowId xmlns:a16="http://schemas.microsoft.com/office/drawing/2014/main" val="3903789279"/>
                  </a:ext>
                </a:extLst>
              </a:tr>
              <a:tr h="1091694">
                <a:tc>
                  <a:txBody>
                    <a:bodyPr/>
                    <a:lstStyle/>
                    <a:p>
                      <a:pPr algn="ctr"/>
                      <a:r>
                        <a:rPr lang="en-US" dirty="0"/>
                        <a:t>Notable Accomplishments </a:t>
                      </a:r>
                    </a:p>
                  </a:txBody>
                  <a:tcPr/>
                </a:tc>
                <a:tc>
                  <a:txBody>
                    <a:bodyPr/>
                    <a:lstStyle/>
                    <a:p>
                      <a:pPr algn="ctr"/>
                      <a:r>
                        <a:rPr lang="en-US" dirty="0"/>
                        <a:t>Areas for Growth </a:t>
                      </a:r>
                    </a:p>
                  </a:txBody>
                  <a:tcPr/>
                </a:tc>
                <a:tc>
                  <a:txBody>
                    <a:bodyPr/>
                    <a:lstStyle/>
                    <a:p>
                      <a:pPr algn="ctr"/>
                      <a:r>
                        <a:rPr lang="en-US" dirty="0"/>
                        <a:t>Future AWH Career Goals </a:t>
                      </a:r>
                    </a:p>
                  </a:txBody>
                  <a:tcPr/>
                </a:tc>
                <a:tc>
                  <a:txBody>
                    <a:bodyPr/>
                    <a:lstStyle/>
                    <a:p>
                      <a:pPr algn="ctr"/>
                      <a:r>
                        <a:rPr lang="en-US" dirty="0"/>
                        <a:t>Preferred Feedback Delivery </a:t>
                      </a:r>
                    </a:p>
                  </a:txBody>
                  <a:tcPr/>
                </a:tc>
                <a:extLst>
                  <a:ext uri="{0D108BD9-81ED-4DB2-BD59-A6C34878D82A}">
                    <a16:rowId xmlns:a16="http://schemas.microsoft.com/office/drawing/2014/main" val="2774616149"/>
                  </a:ext>
                </a:extLst>
              </a:tr>
              <a:tr h="1091694">
                <a:tc>
                  <a:txBody>
                    <a:bodyPr/>
                    <a:lstStyle/>
                    <a:p>
                      <a:pPr algn="ctr"/>
                      <a:r>
                        <a:rPr lang="en-US" dirty="0"/>
                        <a:t>Strengths &amp; Preferences </a:t>
                      </a:r>
                    </a:p>
                  </a:txBody>
                  <a:tcPr/>
                </a:tc>
                <a:tc>
                  <a:txBody>
                    <a:bodyPr/>
                    <a:lstStyle/>
                    <a:p>
                      <a:pPr algn="ctr"/>
                      <a:r>
                        <a:rPr lang="en-US" dirty="0"/>
                        <a:t>Issues or Challenges</a:t>
                      </a:r>
                    </a:p>
                  </a:txBody>
                  <a:tcPr/>
                </a:tc>
                <a:tc>
                  <a:txBody>
                    <a:bodyPr/>
                    <a:lstStyle/>
                    <a:p>
                      <a:pPr algn="ctr"/>
                      <a:r>
                        <a:rPr lang="en-US" dirty="0"/>
                        <a:t>Areas of Interests (projects) </a:t>
                      </a:r>
                    </a:p>
                  </a:txBody>
                  <a:tcPr/>
                </a:tc>
                <a:tc>
                  <a:txBody>
                    <a:bodyPr/>
                    <a:lstStyle/>
                    <a:p>
                      <a:pPr algn="ctr"/>
                      <a:r>
                        <a:rPr lang="en-US" dirty="0"/>
                        <a:t>Team Interactions</a:t>
                      </a:r>
                    </a:p>
                  </a:txBody>
                  <a:tcPr/>
                </a:tc>
                <a:extLst>
                  <a:ext uri="{0D108BD9-81ED-4DB2-BD59-A6C34878D82A}">
                    <a16:rowId xmlns:a16="http://schemas.microsoft.com/office/drawing/2014/main" val="3386413648"/>
                  </a:ext>
                </a:extLst>
              </a:tr>
            </a:tbl>
          </a:graphicData>
        </a:graphic>
      </p:graphicFrame>
      <p:pic>
        <p:nvPicPr>
          <p:cNvPr id="3074" name="Picture 2" descr="Image result for manager employee feedback">
            <a:extLst>
              <a:ext uri="{FF2B5EF4-FFF2-40B4-BE49-F238E27FC236}">
                <a16:creationId xmlns:a16="http://schemas.microsoft.com/office/drawing/2014/main" id="{CA34CBF6-34BA-41A4-A63C-C46F27D9F8D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938" y="2094257"/>
            <a:ext cx="4185196" cy="239665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953D5318-A893-4F3B-AD0D-AF7C36824EA9}"/>
              </a:ext>
            </a:extLst>
          </p:cNvPr>
          <p:cNvPicPr>
            <a:picLocks noChangeAspect="1"/>
          </p:cNvPicPr>
          <p:nvPr/>
        </p:nvPicPr>
        <p:blipFill>
          <a:blip r:embed="rId3"/>
          <a:stretch>
            <a:fillRect/>
          </a:stretch>
        </p:blipFill>
        <p:spPr>
          <a:xfrm>
            <a:off x="139204" y="60287"/>
            <a:ext cx="456548" cy="456548"/>
          </a:xfrm>
          <a:prstGeom prst="rect">
            <a:avLst/>
          </a:prstGeom>
        </p:spPr>
      </p:pic>
      <p:sp>
        <p:nvSpPr>
          <p:cNvPr id="3" name="TextBox 2">
            <a:extLst>
              <a:ext uri="{FF2B5EF4-FFF2-40B4-BE49-F238E27FC236}">
                <a16:creationId xmlns:a16="http://schemas.microsoft.com/office/drawing/2014/main" id="{78E3B614-BBF3-4ACE-8DFB-11E9D8F604BA}"/>
              </a:ext>
            </a:extLst>
          </p:cNvPr>
          <p:cNvSpPr txBox="1"/>
          <p:nvPr/>
        </p:nvSpPr>
        <p:spPr>
          <a:xfrm>
            <a:off x="680484" y="5305647"/>
            <a:ext cx="10632558" cy="954107"/>
          </a:xfrm>
          <a:prstGeom prst="rect">
            <a:avLst/>
          </a:prstGeom>
          <a:noFill/>
        </p:spPr>
        <p:txBody>
          <a:bodyPr wrap="square" rtlCol="0">
            <a:spAutoFit/>
          </a:bodyPr>
          <a:lstStyle/>
          <a:p>
            <a:pPr algn="ctr"/>
            <a:r>
              <a:rPr lang="en-US" sz="2800" b="1" u="sng" dirty="0">
                <a:solidFill>
                  <a:schemeClr val="bg1"/>
                </a:solidFill>
              </a:rPr>
              <a:t>Key Points</a:t>
            </a:r>
            <a:r>
              <a:rPr lang="en-US" sz="2800" b="1" dirty="0">
                <a:solidFill>
                  <a:schemeClr val="bg1"/>
                </a:solidFill>
              </a:rPr>
              <a:t>: documentation, consistent measurables, manage to the one </a:t>
            </a:r>
          </a:p>
        </p:txBody>
      </p:sp>
    </p:spTree>
    <p:extLst>
      <p:ext uri="{BB962C8B-B14F-4D97-AF65-F5344CB8AC3E}">
        <p14:creationId xmlns:p14="http://schemas.microsoft.com/office/powerpoint/2010/main" val="380159403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25" name="Rectangle 124">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7" name="Straight Connector 126">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29" name="Rectangle 128">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4AC608F7-0D8C-49C7-B1CA-57EFB3FBD21D}"/>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4000" dirty="0">
                <a:solidFill>
                  <a:srgbClr val="FFFFFF"/>
                </a:solidFill>
                <a:latin typeface="+mn-lt"/>
              </a:rPr>
              <a:t>Co-location &amp; Remote Teams</a:t>
            </a:r>
          </a:p>
        </p:txBody>
      </p:sp>
      <p:cxnSp>
        <p:nvCxnSpPr>
          <p:cNvPr id="131" name="Straight Connector 130">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143C35AE-59AC-4BA0-BCEA-5D253C35AC17}"/>
              </a:ext>
            </a:extLst>
          </p:cNvPr>
          <p:cNvSpPr>
            <a:spLocks noGrp="1"/>
          </p:cNvSpPr>
          <p:nvPr>
            <p:ph sz="half" idx="2"/>
          </p:nvPr>
        </p:nvSpPr>
        <p:spPr>
          <a:xfrm>
            <a:off x="643467" y="2546224"/>
            <a:ext cx="3448259" cy="4024831"/>
          </a:xfrm>
        </p:spPr>
        <p:txBody>
          <a:bodyPr vert="horz" lIns="0" tIns="45720" rIns="0" bIns="45720" rtlCol="0">
            <a:normAutofit/>
          </a:bodyPr>
          <a:lstStyle/>
          <a:p>
            <a:pPr>
              <a:lnSpc>
                <a:spcPct val="100000"/>
              </a:lnSpc>
              <a:buFont typeface="Calibri" panose="020F0502020204030204" pitchFamily="34" charset="0"/>
              <a:buChar char="•"/>
            </a:pPr>
            <a:r>
              <a:rPr lang="en-US" sz="2800" dirty="0">
                <a:solidFill>
                  <a:srgbClr val="FFFFFF"/>
                </a:solidFill>
              </a:rPr>
              <a:t> Support remote work </a:t>
            </a:r>
          </a:p>
          <a:p>
            <a:pPr>
              <a:lnSpc>
                <a:spcPct val="100000"/>
              </a:lnSpc>
              <a:buFont typeface="Calibri" panose="020F0502020204030204" pitchFamily="34" charset="0"/>
              <a:buChar char="•"/>
            </a:pPr>
            <a:r>
              <a:rPr lang="en-US" sz="2800" dirty="0">
                <a:solidFill>
                  <a:srgbClr val="FFFFFF"/>
                </a:solidFill>
              </a:rPr>
              <a:t> Drive constant &amp; clear communication </a:t>
            </a:r>
          </a:p>
          <a:p>
            <a:pPr>
              <a:lnSpc>
                <a:spcPct val="100000"/>
              </a:lnSpc>
              <a:buFont typeface="Calibri" panose="020F0502020204030204" pitchFamily="34" charset="0"/>
              <a:buChar char="•"/>
            </a:pPr>
            <a:r>
              <a:rPr lang="en-US" sz="2800" dirty="0">
                <a:solidFill>
                  <a:srgbClr val="FFFFFF"/>
                </a:solidFill>
              </a:rPr>
              <a:t> Drive accountability </a:t>
            </a:r>
          </a:p>
          <a:p>
            <a:pPr>
              <a:lnSpc>
                <a:spcPct val="100000"/>
              </a:lnSpc>
              <a:buFont typeface="Calibri" panose="020F0502020204030204" pitchFamily="34" charset="0"/>
              <a:buChar char="•"/>
            </a:pPr>
            <a:r>
              <a:rPr lang="en-US" sz="2800" dirty="0">
                <a:solidFill>
                  <a:srgbClr val="FFFFFF"/>
                </a:solidFill>
              </a:rPr>
              <a:t> Promote cohesion </a:t>
            </a:r>
          </a:p>
        </p:txBody>
      </p:sp>
      <p:pic>
        <p:nvPicPr>
          <p:cNvPr id="6" name="Picture 4" descr="How To Manage a Remote Sales Team">
            <a:extLst>
              <a:ext uri="{FF2B5EF4-FFF2-40B4-BE49-F238E27FC236}">
                <a16:creationId xmlns:a16="http://schemas.microsoft.com/office/drawing/2014/main" id="{1E7DDF32-768F-47DB-9A25-030BD1CB1903}"/>
              </a:ext>
            </a:extLst>
          </p:cNvPr>
          <p:cNvPicPr>
            <a:picLocks noGrp="1" noChangeAspect="1" noChangeArrowheads="1"/>
          </p:cNvPicPr>
          <p:nvPr>
            <p:ph sz="half" idx="1"/>
          </p:nvPr>
        </p:nvPicPr>
        <p:blipFill rotWithShape="1">
          <a:blip r:embed="rId2">
            <a:extLst>
              <a:ext uri="{28A0092B-C50C-407E-A947-70E740481C1C}">
                <a14:useLocalDpi xmlns:a14="http://schemas.microsoft.com/office/drawing/2010/main" val="0"/>
              </a:ext>
            </a:extLst>
          </a:blip>
          <a:srcRect l="14022" r="28549" b="-1"/>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descr="A close up of a logo&#10;&#10;Description automatically generated">
            <a:extLst>
              <a:ext uri="{FF2B5EF4-FFF2-40B4-BE49-F238E27FC236}">
                <a16:creationId xmlns:a16="http://schemas.microsoft.com/office/drawing/2014/main" id="{383732B8-6981-4EDF-AF07-E33FC5DDA00F}"/>
              </a:ext>
            </a:extLst>
          </p:cNvPr>
          <p:cNvPicPr>
            <a:picLocks noChangeAspect="1"/>
          </p:cNvPicPr>
          <p:nvPr/>
        </p:nvPicPr>
        <p:blipFill>
          <a:blip r:embed="rId3"/>
          <a:stretch>
            <a:fillRect/>
          </a:stretch>
        </p:blipFill>
        <p:spPr>
          <a:xfrm>
            <a:off x="139204" y="60287"/>
            <a:ext cx="456548" cy="456548"/>
          </a:xfrm>
          <a:prstGeom prst="rect">
            <a:avLst/>
          </a:prstGeom>
        </p:spPr>
      </p:pic>
    </p:spTree>
    <p:extLst>
      <p:ext uri="{BB962C8B-B14F-4D97-AF65-F5344CB8AC3E}">
        <p14:creationId xmlns:p14="http://schemas.microsoft.com/office/powerpoint/2010/main" val="28250647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79" name="Rectangle 78">
            <a:extLst>
              <a:ext uri="{FF2B5EF4-FFF2-40B4-BE49-F238E27FC236}">
                <a16:creationId xmlns:a16="http://schemas.microsoft.com/office/drawing/2014/main" id="{56651B3B-2F8A-4E48-BEA0-5D35421CE7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0" name="Picture 6" descr="Image result for atlassian jira logo">
            <a:extLst>
              <a:ext uri="{FF2B5EF4-FFF2-40B4-BE49-F238E27FC236}">
                <a16:creationId xmlns:a16="http://schemas.microsoft.com/office/drawing/2014/main" id="{2623E774-4996-4FDF-9F22-9EC114BDB8D7}"/>
              </a:ext>
            </a:extLst>
          </p:cNvPr>
          <p:cNvPicPr>
            <a:picLocks noChangeAspect="1" noChangeArrowheads="1"/>
          </p:cNvPicPr>
          <p:nvPr/>
        </p:nvPicPr>
        <p:blipFill>
          <a:blip r:embed="rId2">
            <a:extLst>
              <a:ext uri="{28A0092B-C50C-407E-A947-70E740481C1C}">
                <a14:useLocalDpi xmlns:a14="http://schemas.microsoft.com/office/drawing/2010/main" val="0"/>
              </a:ext>
            </a:extLst>
          </a:blip>
          <a:stretch>
            <a:fillRect/>
          </a:stretch>
        </p:blipFill>
        <p:spPr bwMode="auto">
          <a:xfrm>
            <a:off x="643467" y="851180"/>
            <a:ext cx="6278851" cy="1177283"/>
          </a:xfrm>
          <a:prstGeom prst="rect">
            <a:avLst/>
          </a:prstGeom>
          <a:noFill/>
          <a:extLst>
            <a:ext uri="{909E8E84-426E-40DD-AFC4-6F175D3DCCD1}">
              <a14:hiddenFill xmlns:a14="http://schemas.microsoft.com/office/drawing/2010/main">
                <a:solidFill>
                  <a:srgbClr val="FFFFFF"/>
                </a:solidFill>
              </a14:hiddenFill>
            </a:ext>
          </a:extLst>
        </p:spPr>
      </p:pic>
      <p:sp>
        <p:nvSpPr>
          <p:cNvPr id="81" name="Rectangle 80">
            <a:extLst>
              <a:ext uri="{FF2B5EF4-FFF2-40B4-BE49-F238E27FC236}">
                <a16:creationId xmlns:a16="http://schemas.microsoft.com/office/drawing/2014/main" id="{112839B5-6527-4FE1-B5CA-71D5FFC47C0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2752927"/>
            <a:ext cx="7566298" cy="8229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34" name="Picture 10" descr="Image result for codewars">
            <a:extLst>
              <a:ext uri="{FF2B5EF4-FFF2-40B4-BE49-F238E27FC236}">
                <a16:creationId xmlns:a16="http://schemas.microsoft.com/office/drawing/2014/main" id="{9EC40FAF-5516-4C3E-B2EF-E49B1EF6D4E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904257" y="3006496"/>
            <a:ext cx="6018061" cy="3385159"/>
          </a:xfrm>
          <a:prstGeom prst="rect">
            <a:avLst/>
          </a:prstGeom>
          <a:noFill/>
          <a:extLst>
            <a:ext uri="{909E8E84-426E-40DD-AFC4-6F175D3DCCD1}">
              <a14:hiddenFill xmlns:a14="http://schemas.microsoft.com/office/drawing/2010/main">
                <a:solidFill>
                  <a:srgbClr val="FFFFFF"/>
                </a:solidFill>
              </a14:hiddenFill>
            </a:ext>
          </a:extLst>
        </p:spPr>
      </p:pic>
      <p:sp>
        <p:nvSpPr>
          <p:cNvPr id="83" name="Rectangle 82">
            <a:extLst>
              <a:ext uri="{FF2B5EF4-FFF2-40B4-BE49-F238E27FC236}">
                <a16:creationId xmlns:a16="http://schemas.microsoft.com/office/drawing/2014/main" id="{BE12D8E2-6088-4997-A8C6-1794DA9E1D4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813" y="0"/>
            <a:ext cx="82296" cy="68580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descr="A person standing in a room&#10;&#10;Description automatically generated">
            <a:extLst>
              <a:ext uri="{FF2B5EF4-FFF2-40B4-BE49-F238E27FC236}">
                <a16:creationId xmlns:a16="http://schemas.microsoft.com/office/drawing/2014/main" id="{BD84B5C2-073D-4DCB-B9B6-AA84C9EFFAB8}"/>
              </a:ext>
            </a:extLst>
          </p:cNvPr>
          <p:cNvPicPr>
            <a:picLocks noChangeAspect="1"/>
          </p:cNvPicPr>
          <p:nvPr/>
        </p:nvPicPr>
        <p:blipFill>
          <a:blip r:embed="rId4"/>
          <a:stretch>
            <a:fillRect/>
          </a:stretch>
        </p:blipFill>
        <p:spPr>
          <a:xfrm>
            <a:off x="7979986" y="640947"/>
            <a:ext cx="3440644" cy="2580483"/>
          </a:xfrm>
          <a:prstGeom prst="rect">
            <a:avLst/>
          </a:prstGeom>
        </p:spPr>
      </p:pic>
      <p:sp>
        <p:nvSpPr>
          <p:cNvPr id="85" name="Rectangle 84">
            <a:extLst>
              <a:ext uri="{FF2B5EF4-FFF2-40B4-BE49-F238E27FC236}">
                <a16:creationId xmlns:a16="http://schemas.microsoft.com/office/drawing/2014/main" id="{FAF10F47-1605-47C5-AE58-9062909ADA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566299" y="3862989"/>
            <a:ext cx="4625702" cy="82287"/>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Image result for slack">
            <a:extLst>
              <a:ext uri="{FF2B5EF4-FFF2-40B4-BE49-F238E27FC236}">
                <a16:creationId xmlns:a16="http://schemas.microsoft.com/office/drawing/2014/main" id="{C6F8AAC6-AF31-484F-A752-C540EC133B65}"/>
              </a:ext>
            </a:extLst>
          </p:cNvPr>
          <p:cNvPicPr>
            <a:picLocks noChangeAspect="1" noChangeArrowheads="1"/>
          </p:cNvPicPr>
          <p:nvPr/>
        </p:nvPicPr>
        <p:blipFill>
          <a:blip r:embed="rId5">
            <a:extLst>
              <a:ext uri="{28A0092B-C50C-407E-A947-70E740481C1C}">
                <a14:useLocalDpi xmlns:a14="http://schemas.microsoft.com/office/drawing/2010/main" val="0"/>
              </a:ext>
            </a:extLst>
          </a:blip>
          <a:stretch>
            <a:fillRect/>
          </a:stretch>
        </p:blipFill>
        <p:spPr bwMode="auto">
          <a:xfrm>
            <a:off x="8125785" y="4267009"/>
            <a:ext cx="3148782" cy="2133300"/>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descr="A close up of a logo&#10;&#10;Description automatically generated">
            <a:extLst>
              <a:ext uri="{FF2B5EF4-FFF2-40B4-BE49-F238E27FC236}">
                <a16:creationId xmlns:a16="http://schemas.microsoft.com/office/drawing/2014/main" id="{2C4AF37E-A58F-4C46-BF56-B9A4AFFFEB52}"/>
              </a:ext>
            </a:extLst>
          </p:cNvPr>
          <p:cNvPicPr>
            <a:picLocks noChangeAspect="1"/>
          </p:cNvPicPr>
          <p:nvPr/>
        </p:nvPicPr>
        <p:blipFill>
          <a:blip r:embed="rId6"/>
          <a:stretch>
            <a:fillRect/>
          </a:stretch>
        </p:blipFill>
        <p:spPr>
          <a:xfrm>
            <a:off x="11645848" y="6307276"/>
            <a:ext cx="474394" cy="474394"/>
          </a:xfrm>
          <a:prstGeom prst="rect">
            <a:avLst/>
          </a:prstGeom>
        </p:spPr>
      </p:pic>
    </p:spTree>
    <p:extLst>
      <p:ext uri="{BB962C8B-B14F-4D97-AF65-F5344CB8AC3E}">
        <p14:creationId xmlns:p14="http://schemas.microsoft.com/office/powerpoint/2010/main" val="155524626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2" name="Rectangle 70">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C865C310-4AD0-4BAF-96BA-6BB31264C8F3}"/>
              </a:ext>
            </a:extLst>
          </p:cNvPr>
          <p:cNvSpPr>
            <a:spLocks noGrp="1"/>
          </p:cNvSpPr>
          <p:nvPr>
            <p:ph type="title"/>
          </p:nvPr>
        </p:nvSpPr>
        <p:spPr>
          <a:xfrm>
            <a:off x="643467" y="516835"/>
            <a:ext cx="3448259" cy="1666501"/>
          </a:xfrm>
        </p:spPr>
        <p:txBody>
          <a:bodyPr>
            <a:normAutofit/>
          </a:bodyPr>
          <a:lstStyle/>
          <a:p>
            <a:r>
              <a:rPr lang="en-US" sz="4000" dirty="0">
                <a:solidFill>
                  <a:srgbClr val="FFFFFF"/>
                </a:solidFill>
                <a:latin typeface="+mn-lt"/>
              </a:rPr>
              <a:t>Key Takeaways</a:t>
            </a:r>
          </a:p>
        </p:txBody>
      </p:sp>
      <p:cxnSp>
        <p:nvCxnSpPr>
          <p:cNvPr id="2053" name="Straight Connector 72">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42E73915-DCAB-4160-9506-4D94826CDB8A}"/>
              </a:ext>
            </a:extLst>
          </p:cNvPr>
          <p:cNvSpPr>
            <a:spLocks noGrp="1"/>
          </p:cNvSpPr>
          <p:nvPr>
            <p:ph idx="1"/>
          </p:nvPr>
        </p:nvSpPr>
        <p:spPr>
          <a:xfrm>
            <a:off x="643467" y="2546224"/>
            <a:ext cx="3448259" cy="4162917"/>
          </a:xfrm>
        </p:spPr>
        <p:txBody>
          <a:bodyPr>
            <a:normAutofit fontScale="92500"/>
          </a:bodyPr>
          <a:lstStyle/>
          <a:p>
            <a:pPr algn="ctr"/>
            <a:r>
              <a:rPr lang="en-US" sz="2400" dirty="0">
                <a:solidFill>
                  <a:srgbClr val="FFFFFF"/>
                </a:solidFill>
              </a:rPr>
              <a:t>No assumptions. </a:t>
            </a:r>
          </a:p>
          <a:p>
            <a:pPr algn="ctr"/>
            <a:r>
              <a:rPr lang="en-US" sz="2400" dirty="0">
                <a:solidFill>
                  <a:srgbClr val="FFFFFF"/>
                </a:solidFill>
              </a:rPr>
              <a:t>Build relationships first and always. </a:t>
            </a:r>
          </a:p>
          <a:p>
            <a:pPr algn="ctr"/>
            <a:r>
              <a:rPr lang="en-US" sz="2400" dirty="0">
                <a:solidFill>
                  <a:srgbClr val="FFFFFF"/>
                </a:solidFill>
              </a:rPr>
              <a:t>Tools and processes are adaptable. </a:t>
            </a:r>
          </a:p>
          <a:p>
            <a:pPr algn="ctr"/>
            <a:r>
              <a:rPr lang="en-US" sz="2400" dirty="0">
                <a:solidFill>
                  <a:srgbClr val="FFFFFF"/>
                </a:solidFill>
              </a:rPr>
              <a:t>Manage to the one w/consistent measurables. </a:t>
            </a:r>
          </a:p>
          <a:p>
            <a:pPr algn="ctr"/>
            <a:r>
              <a:rPr lang="en-US" sz="2400" dirty="0">
                <a:solidFill>
                  <a:srgbClr val="FFFFFF"/>
                </a:solidFill>
              </a:rPr>
              <a:t>Diversity = innovation. </a:t>
            </a:r>
          </a:p>
          <a:p>
            <a:pPr algn="ctr"/>
            <a:endParaRPr lang="en-US" sz="2400" dirty="0">
              <a:solidFill>
                <a:srgbClr val="FFFFFF"/>
              </a:solidFill>
            </a:endParaRPr>
          </a:p>
          <a:p>
            <a:endParaRPr lang="en-US" dirty="0">
              <a:solidFill>
                <a:srgbClr val="FFFFFF"/>
              </a:solidFill>
            </a:endParaRPr>
          </a:p>
        </p:txBody>
      </p:sp>
      <p:pic>
        <p:nvPicPr>
          <p:cNvPr id="2050" name="Picture 2" descr="Image result for diverse employees">
            <a:extLst>
              <a:ext uri="{FF2B5EF4-FFF2-40B4-BE49-F238E27FC236}">
                <a16:creationId xmlns:a16="http://schemas.microsoft.com/office/drawing/2014/main" id="{210F742E-4C2A-4E59-BEBD-92ED4722C7F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20176" r="11130"/>
          <a:stretch/>
        </p:blipFill>
        <p:spPr bwMode="auto">
          <a:xfrm>
            <a:off x="4654296" y="10"/>
            <a:ext cx="7537703" cy="685799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descr="A close up of a logo&#10;&#10;Description automatically generated">
            <a:extLst>
              <a:ext uri="{FF2B5EF4-FFF2-40B4-BE49-F238E27FC236}">
                <a16:creationId xmlns:a16="http://schemas.microsoft.com/office/drawing/2014/main" id="{B6671877-47B5-430E-87A8-0C73BA30BE38}"/>
              </a:ext>
            </a:extLst>
          </p:cNvPr>
          <p:cNvPicPr>
            <a:picLocks noChangeAspect="1"/>
          </p:cNvPicPr>
          <p:nvPr/>
        </p:nvPicPr>
        <p:blipFill>
          <a:blip r:embed="rId3"/>
          <a:stretch>
            <a:fillRect/>
          </a:stretch>
        </p:blipFill>
        <p:spPr>
          <a:xfrm>
            <a:off x="11477624" y="6180638"/>
            <a:ext cx="626795" cy="626795"/>
          </a:xfrm>
          <a:prstGeom prst="rect">
            <a:avLst/>
          </a:prstGeom>
        </p:spPr>
      </p:pic>
    </p:spTree>
    <p:extLst>
      <p:ext uri="{BB962C8B-B14F-4D97-AF65-F5344CB8AC3E}">
        <p14:creationId xmlns:p14="http://schemas.microsoft.com/office/powerpoint/2010/main" val="3452921941"/>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5" name="Rectangle 1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68FED3BB-4190-45C3-A6DC-D63984236AA4}"/>
              </a:ext>
            </a:extLst>
          </p:cNvPr>
          <p:cNvSpPr>
            <a:spLocks noGrp="1"/>
          </p:cNvSpPr>
          <p:nvPr>
            <p:ph type="title"/>
          </p:nvPr>
        </p:nvSpPr>
        <p:spPr>
          <a:xfrm>
            <a:off x="643467" y="516835"/>
            <a:ext cx="3448259" cy="1666501"/>
          </a:xfrm>
        </p:spPr>
        <p:txBody>
          <a:bodyPr vert="horz" lIns="91440" tIns="45720" rIns="91440" bIns="45720" rtlCol="0" anchor="b">
            <a:normAutofit/>
          </a:bodyPr>
          <a:lstStyle/>
          <a:p>
            <a:pPr algn="ctr"/>
            <a:r>
              <a:rPr lang="en-US" sz="4000" dirty="0">
                <a:solidFill>
                  <a:srgbClr val="FFFFFF"/>
                </a:solidFill>
                <a:latin typeface="+mn-lt"/>
              </a:rPr>
              <a:t>Let’s Chat!</a:t>
            </a:r>
          </a:p>
        </p:txBody>
      </p:sp>
      <p:cxnSp>
        <p:nvCxnSpPr>
          <p:cNvPr id="17" name="Straight Connector 1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A1D66288-6A7E-4436-B93E-B7CBBD7F2489}"/>
              </a:ext>
            </a:extLst>
          </p:cNvPr>
          <p:cNvSpPr>
            <a:spLocks noGrp="1"/>
          </p:cNvSpPr>
          <p:nvPr>
            <p:ph sz="half" idx="2"/>
          </p:nvPr>
        </p:nvSpPr>
        <p:spPr>
          <a:xfrm>
            <a:off x="643467" y="2546224"/>
            <a:ext cx="3448259" cy="3794940"/>
          </a:xfrm>
        </p:spPr>
        <p:txBody>
          <a:bodyPr vert="horz" lIns="0" tIns="45720" rIns="0" bIns="45720" rtlCol="0">
            <a:normAutofit fontScale="92500"/>
          </a:bodyPr>
          <a:lstStyle/>
          <a:p>
            <a:pPr algn="ctr">
              <a:lnSpc>
                <a:spcPct val="100000"/>
              </a:lnSpc>
            </a:pPr>
            <a:r>
              <a:rPr lang="en-US" sz="2400" b="1" dirty="0">
                <a:solidFill>
                  <a:srgbClr val="FFFFFF"/>
                </a:solidFill>
              </a:rPr>
              <a:t>Kiera Prioleau </a:t>
            </a:r>
          </a:p>
          <a:p>
            <a:pPr algn="ctr">
              <a:lnSpc>
                <a:spcPct val="100000"/>
              </a:lnSpc>
            </a:pPr>
            <a:r>
              <a:rPr lang="en-US" sz="2400" b="1" dirty="0">
                <a:solidFill>
                  <a:srgbClr val="FFFFFF"/>
                </a:solidFill>
              </a:rPr>
              <a:t>Career Developer &amp; Technical Recruiter @ AWH </a:t>
            </a:r>
          </a:p>
          <a:p>
            <a:pPr algn="ctr">
              <a:lnSpc>
                <a:spcPct val="100000"/>
              </a:lnSpc>
            </a:pPr>
            <a:r>
              <a:rPr lang="en-US" sz="2400" b="1" dirty="0">
                <a:solidFill>
                  <a:srgbClr val="FFFFFF"/>
                </a:solidFill>
              </a:rPr>
              <a:t> kiera.prioleau@awh.net</a:t>
            </a:r>
          </a:p>
          <a:p>
            <a:pPr algn="ctr">
              <a:lnSpc>
                <a:spcPct val="100000"/>
              </a:lnSpc>
            </a:pPr>
            <a:r>
              <a:rPr lang="en-US" sz="2400" b="1" dirty="0">
                <a:solidFill>
                  <a:srgbClr val="FFFFFF"/>
                </a:solidFill>
                <a:hlinkClick r:id="rId2"/>
              </a:rPr>
              <a:t>https://www.linkedin.com/in/kieraprioleau/</a:t>
            </a:r>
            <a:endParaRPr lang="en-US" sz="2400" b="1" dirty="0">
              <a:solidFill>
                <a:srgbClr val="FFFFFF"/>
              </a:solidFill>
            </a:endParaRPr>
          </a:p>
          <a:p>
            <a:pPr algn="ctr">
              <a:lnSpc>
                <a:spcPct val="100000"/>
              </a:lnSpc>
            </a:pPr>
            <a:endParaRPr lang="en-US" sz="2400" b="1" dirty="0">
              <a:solidFill>
                <a:srgbClr val="FFFFFF"/>
              </a:solidFill>
            </a:endParaRPr>
          </a:p>
          <a:p>
            <a:pPr algn="ctr">
              <a:lnSpc>
                <a:spcPct val="100000"/>
              </a:lnSpc>
            </a:pPr>
            <a:r>
              <a:rPr lang="en-US" sz="2400" b="1" dirty="0">
                <a:solidFill>
                  <a:srgbClr val="FFFFFF"/>
                </a:solidFill>
              </a:rPr>
              <a:t>#BeGreat</a:t>
            </a:r>
          </a:p>
        </p:txBody>
      </p:sp>
      <p:pic>
        <p:nvPicPr>
          <p:cNvPr id="6" name="Content Placeholder 5" descr="A person smiling for the camera&#10;&#10;Description automatically generated">
            <a:extLst>
              <a:ext uri="{FF2B5EF4-FFF2-40B4-BE49-F238E27FC236}">
                <a16:creationId xmlns:a16="http://schemas.microsoft.com/office/drawing/2014/main" id="{1FA9E350-8FB0-49D6-BDB3-267E877BF739}"/>
              </a:ext>
            </a:extLst>
          </p:cNvPr>
          <p:cNvPicPr>
            <a:picLocks noGrp="1" noChangeAspect="1"/>
          </p:cNvPicPr>
          <p:nvPr>
            <p:ph sz="half" idx="1"/>
          </p:nvPr>
        </p:nvPicPr>
        <p:blipFill rotWithShape="1">
          <a:blip r:embed="rId3"/>
          <a:srcRect t="9561" r="-1" b="29935"/>
          <a:stretch/>
        </p:blipFill>
        <p:spPr>
          <a:xfrm>
            <a:off x="4654296" y="10"/>
            <a:ext cx="7537703" cy="6857990"/>
          </a:xfrm>
          <a:prstGeom prst="rect">
            <a:avLst/>
          </a:prstGeom>
        </p:spPr>
      </p:pic>
      <p:pic>
        <p:nvPicPr>
          <p:cNvPr id="16" name="Picture 15" descr="A close up of a logo&#10;&#10;Description automatically generated">
            <a:extLst>
              <a:ext uri="{FF2B5EF4-FFF2-40B4-BE49-F238E27FC236}">
                <a16:creationId xmlns:a16="http://schemas.microsoft.com/office/drawing/2014/main" id="{18FD5144-CA95-458C-A423-DAC5ACE0B7F5}"/>
              </a:ext>
            </a:extLst>
          </p:cNvPr>
          <p:cNvPicPr>
            <a:picLocks noChangeAspect="1"/>
          </p:cNvPicPr>
          <p:nvPr/>
        </p:nvPicPr>
        <p:blipFill>
          <a:blip r:embed="rId4"/>
          <a:stretch>
            <a:fillRect/>
          </a:stretch>
        </p:blipFill>
        <p:spPr>
          <a:xfrm>
            <a:off x="96892" y="6268847"/>
            <a:ext cx="457200" cy="457200"/>
          </a:xfrm>
          <a:prstGeom prst="rect">
            <a:avLst/>
          </a:prstGeom>
        </p:spPr>
      </p:pic>
    </p:spTree>
    <p:extLst>
      <p:ext uri="{BB962C8B-B14F-4D97-AF65-F5344CB8AC3E}">
        <p14:creationId xmlns:p14="http://schemas.microsoft.com/office/powerpoint/2010/main" val="3246234140"/>
      </p:ext>
    </p:extLst>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3AE104ED-2EB6-4DC3-BAA2-FF386EB2F2E1}"/>
              </a:ext>
            </a:extLst>
          </p:cNvPr>
          <p:cNvSpPr>
            <a:spLocks noGrp="1"/>
          </p:cNvSpPr>
          <p:nvPr>
            <p:ph type="title"/>
          </p:nvPr>
        </p:nvSpPr>
        <p:spPr>
          <a:xfrm>
            <a:off x="949047" y="643466"/>
            <a:ext cx="2771273" cy="5470463"/>
          </a:xfrm>
        </p:spPr>
        <p:txBody>
          <a:bodyPr anchor="ctr">
            <a:normAutofit/>
          </a:bodyPr>
          <a:lstStyle/>
          <a:p>
            <a:r>
              <a:rPr lang="en-US" sz="3600" dirty="0">
                <a:latin typeface="+mn-lt"/>
              </a:rPr>
              <a:t>References – Articles </a:t>
            </a:r>
          </a:p>
        </p:txBody>
      </p:sp>
      <p:cxnSp>
        <p:nvCxnSpPr>
          <p:cNvPr id="16" name="Straight Connector 15">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7C22B1AD-2794-4220-B07A-2A9D44E7487A}"/>
              </a:ext>
            </a:extLst>
          </p:cNvPr>
          <p:cNvSpPr>
            <a:spLocks noGrp="1"/>
          </p:cNvSpPr>
          <p:nvPr>
            <p:ph idx="1"/>
          </p:nvPr>
        </p:nvSpPr>
        <p:spPr>
          <a:xfrm>
            <a:off x="4428565" y="643466"/>
            <a:ext cx="6818427" cy="5470462"/>
          </a:xfrm>
        </p:spPr>
        <p:txBody>
          <a:bodyPr anchor="ctr">
            <a:normAutofit fontScale="92500" lnSpcReduction="10000"/>
          </a:bodyPr>
          <a:lstStyle/>
          <a:p>
            <a:r>
              <a:rPr lang="en-US" dirty="0">
                <a:hlinkClick r:id="rId2"/>
              </a:rPr>
              <a:t>https://peopleleaders.com.au/top-10-tips-for-communicating-with-introverts/</a:t>
            </a:r>
            <a:endParaRPr lang="en-US" dirty="0"/>
          </a:p>
          <a:p>
            <a:r>
              <a:rPr lang="en-US" dirty="0">
                <a:hlinkClick r:id="rId3"/>
              </a:rPr>
              <a:t>https://www.hubgets.com/blog/introverts-extroverts-teamwork/</a:t>
            </a:r>
            <a:endParaRPr lang="en-US" dirty="0"/>
          </a:p>
          <a:p>
            <a:r>
              <a:rPr lang="en-US" dirty="0">
                <a:hlinkClick r:id="rId4"/>
              </a:rPr>
              <a:t>https://www.psychologytoday.com/us/blog/self-promotion-introverts/201712/successful-teamwork-introverts-and-extroverts</a:t>
            </a:r>
            <a:endParaRPr lang="en-US" dirty="0"/>
          </a:p>
          <a:p>
            <a:r>
              <a:rPr lang="en-US" dirty="0">
                <a:hlinkClick r:id="rId5"/>
              </a:rPr>
              <a:t>https://www.prevention.com/health/mental-health/a24068521/introvert-vs-extrovert/</a:t>
            </a:r>
            <a:endParaRPr lang="en-US" dirty="0"/>
          </a:p>
          <a:p>
            <a:r>
              <a:rPr lang="en-US" dirty="0">
                <a:hlinkClick r:id="rId6"/>
              </a:rPr>
              <a:t>https://www.trakstar.com/blog-post/performance-management-different-extroverts-introverts/</a:t>
            </a:r>
            <a:r>
              <a:rPr lang="en-US" dirty="0"/>
              <a:t> </a:t>
            </a:r>
          </a:p>
          <a:p>
            <a:r>
              <a:rPr lang="en-US" dirty="0">
                <a:hlinkClick r:id="rId7"/>
              </a:rPr>
              <a:t>https://sloanreview.mit.edu/article/consider-culture-when-implementing-agile-practices/?use_credit=c493debc37f8b56ac5b83532d59d1efe</a:t>
            </a:r>
            <a:endParaRPr lang="en-US" dirty="0"/>
          </a:p>
          <a:p>
            <a:r>
              <a:rPr lang="en-US" dirty="0">
                <a:hlinkClick r:id="rId8"/>
              </a:rPr>
              <a:t>https://harver.com/blog/generational-diversity-in-the-workplace/</a:t>
            </a:r>
            <a:r>
              <a:rPr lang="en-US" dirty="0"/>
              <a:t> </a:t>
            </a:r>
          </a:p>
          <a:p>
            <a:r>
              <a:rPr lang="en-US" dirty="0">
                <a:hlinkClick r:id="rId9"/>
              </a:rPr>
              <a:t>https://twproject.com/blog/multigenerational-work-team-know-them-to-manage-them/</a:t>
            </a:r>
            <a:endParaRPr lang="en-US" dirty="0"/>
          </a:p>
        </p:txBody>
      </p:sp>
      <p:pic>
        <p:nvPicPr>
          <p:cNvPr id="9" name="Picture 8" descr="A close up of a logo&#10;&#10;Description automatically generated">
            <a:extLst>
              <a:ext uri="{FF2B5EF4-FFF2-40B4-BE49-F238E27FC236}">
                <a16:creationId xmlns:a16="http://schemas.microsoft.com/office/drawing/2014/main" id="{26E995DF-0D0D-49D6-B8E4-267D3013E83C}"/>
              </a:ext>
            </a:extLst>
          </p:cNvPr>
          <p:cNvPicPr>
            <a:picLocks noChangeAspect="1"/>
          </p:cNvPicPr>
          <p:nvPr/>
        </p:nvPicPr>
        <p:blipFill>
          <a:blip r:embed="rId10"/>
          <a:stretch>
            <a:fillRect/>
          </a:stretch>
        </p:blipFill>
        <p:spPr>
          <a:xfrm>
            <a:off x="11496782" y="5716448"/>
            <a:ext cx="598880" cy="598880"/>
          </a:xfrm>
          <a:prstGeom prst="rect">
            <a:avLst/>
          </a:prstGeom>
        </p:spPr>
      </p:pic>
    </p:spTree>
    <p:extLst>
      <p:ext uri="{BB962C8B-B14F-4D97-AF65-F5344CB8AC3E}">
        <p14:creationId xmlns:p14="http://schemas.microsoft.com/office/powerpoint/2010/main" val="4200798485"/>
      </p:ext>
    </p:extLst>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C8DD82D3-D002-45B0-B16A-82B3DA4EFD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5B3E4666-162E-44A0-9352-5FE3D3AF32F0}"/>
              </a:ext>
            </a:extLst>
          </p:cNvPr>
          <p:cNvSpPr>
            <a:spLocks noGrp="1"/>
          </p:cNvSpPr>
          <p:nvPr>
            <p:ph type="title"/>
          </p:nvPr>
        </p:nvSpPr>
        <p:spPr>
          <a:xfrm>
            <a:off x="949047" y="643466"/>
            <a:ext cx="2771273" cy="5470463"/>
          </a:xfrm>
        </p:spPr>
        <p:txBody>
          <a:bodyPr anchor="ctr">
            <a:normAutofit/>
          </a:bodyPr>
          <a:lstStyle/>
          <a:p>
            <a:r>
              <a:rPr lang="en-US" sz="3600" dirty="0">
                <a:latin typeface="+mn-lt"/>
              </a:rPr>
              <a:t>References – Images </a:t>
            </a:r>
          </a:p>
        </p:txBody>
      </p:sp>
      <p:cxnSp>
        <p:nvCxnSpPr>
          <p:cNvPr id="11" name="Straight Connector 10">
            <a:extLst>
              <a:ext uri="{FF2B5EF4-FFF2-40B4-BE49-F238E27FC236}">
                <a16:creationId xmlns:a16="http://schemas.microsoft.com/office/drawing/2014/main" id="{9F09C252-16FE-4557-AD6D-BB5CA773496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042053" y="1778497"/>
            <a:ext cx="0" cy="3200400"/>
          </a:xfrm>
          <a:prstGeom prst="line">
            <a:avLst/>
          </a:prstGeom>
          <a:ln w="19050">
            <a:solidFill>
              <a:schemeClr val="tx1"/>
            </a:solidFill>
            <a:miter lim="800000"/>
          </a:ln>
        </p:spPr>
        <p:style>
          <a:lnRef idx="1">
            <a:schemeClr val="accent1"/>
          </a:lnRef>
          <a:fillRef idx="0">
            <a:schemeClr val="accent1"/>
          </a:fillRef>
          <a:effectRef idx="0">
            <a:schemeClr val="accent1"/>
          </a:effectRef>
          <a:fontRef idx="minor">
            <a:schemeClr val="tx1"/>
          </a:fontRef>
        </p:style>
      </p:cxnSp>
      <p:sp>
        <p:nvSpPr>
          <p:cNvPr id="4" name="Content Placeholder 3">
            <a:extLst>
              <a:ext uri="{FF2B5EF4-FFF2-40B4-BE49-F238E27FC236}">
                <a16:creationId xmlns:a16="http://schemas.microsoft.com/office/drawing/2014/main" id="{2C7D8004-7134-4568-895F-E6C0228261AE}"/>
              </a:ext>
            </a:extLst>
          </p:cNvPr>
          <p:cNvSpPr>
            <a:spLocks noGrp="1"/>
          </p:cNvSpPr>
          <p:nvPr>
            <p:ph idx="1"/>
          </p:nvPr>
        </p:nvSpPr>
        <p:spPr>
          <a:xfrm>
            <a:off x="4428565" y="643466"/>
            <a:ext cx="6818427" cy="5470462"/>
          </a:xfrm>
        </p:spPr>
        <p:txBody>
          <a:bodyPr anchor="ctr">
            <a:normAutofit/>
          </a:bodyPr>
          <a:lstStyle/>
          <a:p>
            <a:pPr>
              <a:lnSpc>
                <a:spcPct val="110000"/>
              </a:lnSpc>
            </a:pPr>
            <a:r>
              <a:rPr lang="en-US" sz="1500" dirty="0">
                <a:hlinkClick r:id="rId2"/>
              </a:rPr>
              <a:t>https://www.morganconsulting.com.au/blog/gender-diversity-in-the-workplace/</a:t>
            </a:r>
            <a:r>
              <a:rPr lang="en-US" sz="1500" dirty="0"/>
              <a:t> </a:t>
            </a:r>
          </a:p>
          <a:p>
            <a:pPr>
              <a:lnSpc>
                <a:spcPct val="110000"/>
              </a:lnSpc>
            </a:pPr>
            <a:r>
              <a:rPr lang="en-US" sz="1500" dirty="0">
                <a:hlinkClick r:id="rId3"/>
              </a:rPr>
              <a:t>https://harver.com/blog/generational-diversity-in-the-workplace/</a:t>
            </a:r>
            <a:endParaRPr lang="en-US" sz="1500" dirty="0"/>
          </a:p>
          <a:p>
            <a:pPr>
              <a:lnSpc>
                <a:spcPct val="110000"/>
              </a:lnSpc>
            </a:pPr>
            <a:r>
              <a:rPr lang="en-US" sz="1500" dirty="0">
                <a:hlinkClick r:id="rId4"/>
              </a:rPr>
              <a:t>https://www.youngisthan.in/your-fortune/introvert-extrovert-ambivert/53404</a:t>
            </a:r>
            <a:endParaRPr lang="en-US" sz="1500" dirty="0"/>
          </a:p>
          <a:p>
            <a:pPr>
              <a:lnSpc>
                <a:spcPct val="110000"/>
              </a:lnSpc>
            </a:pPr>
            <a:r>
              <a:rPr lang="en-US" sz="1500" dirty="0">
                <a:hlinkClick r:id="rId5"/>
              </a:rPr>
              <a:t>https://theportraitmasters.com/product/family-posing/</a:t>
            </a:r>
            <a:endParaRPr lang="en-US" sz="1500" dirty="0"/>
          </a:p>
          <a:p>
            <a:pPr>
              <a:lnSpc>
                <a:spcPct val="110000"/>
              </a:lnSpc>
            </a:pPr>
            <a:r>
              <a:rPr lang="en-US" sz="1500" dirty="0">
                <a:hlinkClick r:id="rId6"/>
              </a:rPr>
              <a:t>https://www.tlnt.com/thought-diversity-a-new-way-to-hire-manage-and-reward/</a:t>
            </a:r>
            <a:endParaRPr lang="en-US" sz="1500" dirty="0"/>
          </a:p>
          <a:p>
            <a:pPr>
              <a:lnSpc>
                <a:spcPct val="110000"/>
              </a:lnSpc>
            </a:pPr>
            <a:r>
              <a:rPr lang="en-US" sz="1500" dirty="0">
                <a:hlinkClick r:id="rId7"/>
              </a:rPr>
              <a:t>https://www.asabbatical.com/article/understand-cultural-differences</a:t>
            </a:r>
            <a:endParaRPr lang="en-US" sz="1500" dirty="0"/>
          </a:p>
          <a:p>
            <a:pPr>
              <a:lnSpc>
                <a:spcPct val="110000"/>
              </a:lnSpc>
            </a:pPr>
            <a:r>
              <a:rPr lang="en-US" sz="1500" dirty="0">
                <a:hlinkClick r:id="rId8"/>
              </a:rPr>
              <a:t>https://www.pipedrive.com/en/blog/manage-remote-sales-team</a:t>
            </a:r>
            <a:endParaRPr lang="en-US" sz="1500" dirty="0"/>
          </a:p>
          <a:p>
            <a:pPr>
              <a:lnSpc>
                <a:spcPct val="110000"/>
              </a:lnSpc>
            </a:pPr>
            <a:r>
              <a:rPr lang="en-US" sz="1500" dirty="0">
                <a:hlinkClick r:id="rId9"/>
              </a:rPr>
              <a:t>https://www.lifehack.org/articles/communication/like-introvert-extrovert-ambivert.html</a:t>
            </a:r>
            <a:endParaRPr lang="en-US" sz="1500" dirty="0"/>
          </a:p>
          <a:p>
            <a:pPr>
              <a:lnSpc>
                <a:spcPct val="110000"/>
              </a:lnSpc>
            </a:pPr>
            <a:r>
              <a:rPr lang="en-US" sz="1500" dirty="0">
                <a:hlinkClick r:id="rId10"/>
              </a:rPr>
              <a:t>https://henrykotula.com/2018/06/06/cartoon-i-finished-your-performance-review-2/</a:t>
            </a:r>
            <a:endParaRPr lang="en-US" sz="1500" dirty="0"/>
          </a:p>
          <a:p>
            <a:pPr>
              <a:lnSpc>
                <a:spcPct val="110000"/>
              </a:lnSpc>
            </a:pPr>
            <a:r>
              <a:rPr lang="en-US" sz="1500" dirty="0">
                <a:hlinkClick r:id="rId11"/>
              </a:rPr>
              <a:t>https://dilbert.com/strip/2012-05-29</a:t>
            </a:r>
            <a:endParaRPr lang="en-US" sz="1500" dirty="0"/>
          </a:p>
          <a:p>
            <a:pPr>
              <a:lnSpc>
                <a:spcPct val="110000"/>
              </a:lnSpc>
            </a:pPr>
            <a:r>
              <a:rPr lang="en-US" sz="1500" dirty="0">
                <a:hlinkClick r:id="rId12"/>
              </a:rPr>
              <a:t>https://www.cumanagement.com/articles/2019/05/nextgen-know-how-creating-feedback-rich-environment</a:t>
            </a:r>
            <a:endParaRPr lang="en-US" sz="1500" dirty="0"/>
          </a:p>
          <a:p>
            <a:pPr>
              <a:lnSpc>
                <a:spcPct val="110000"/>
              </a:lnSpc>
            </a:pPr>
            <a:endParaRPr lang="en-US" sz="1500" dirty="0"/>
          </a:p>
        </p:txBody>
      </p:sp>
    </p:spTree>
    <p:extLst>
      <p:ext uri="{BB962C8B-B14F-4D97-AF65-F5344CB8AC3E}">
        <p14:creationId xmlns:p14="http://schemas.microsoft.com/office/powerpoint/2010/main" val="2130634"/>
      </p:ext>
    </p:extLst>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7" name="Picture 6" descr="A person standing on a sidewalk&#10;&#10;Description automatically generated">
            <a:extLst>
              <a:ext uri="{FF2B5EF4-FFF2-40B4-BE49-F238E27FC236}">
                <a16:creationId xmlns:a16="http://schemas.microsoft.com/office/drawing/2014/main" id="{4170823B-AD9F-4337-8CE5-B49BF50D0ACB}"/>
              </a:ext>
            </a:extLst>
          </p:cNvPr>
          <p:cNvPicPr>
            <a:picLocks noChangeAspect="1"/>
          </p:cNvPicPr>
          <p:nvPr/>
        </p:nvPicPr>
        <p:blipFill rotWithShape="1">
          <a:blip r:embed="rId3"/>
          <a:srcRect t="21486" r="1" b="14011"/>
          <a:stretch/>
        </p:blipFill>
        <p:spPr>
          <a:xfrm>
            <a:off x="-2" y="10"/>
            <a:ext cx="7973942" cy="6857990"/>
          </a:xfrm>
          <a:prstGeom prst="rect">
            <a:avLst/>
          </a:prstGeom>
        </p:spPr>
      </p:pic>
      <p:pic>
        <p:nvPicPr>
          <p:cNvPr id="6" name="Picture 5">
            <a:extLst>
              <a:ext uri="{FF2B5EF4-FFF2-40B4-BE49-F238E27FC236}">
                <a16:creationId xmlns:a16="http://schemas.microsoft.com/office/drawing/2014/main" id="{ACC6EAA9-D95C-4F67-8B3E-BEDA67FCECB6}"/>
              </a:ext>
            </a:extLst>
          </p:cNvPr>
          <p:cNvPicPr>
            <a:picLocks noChangeAspect="1"/>
          </p:cNvPicPr>
          <p:nvPr/>
        </p:nvPicPr>
        <p:blipFill rotWithShape="1">
          <a:blip r:embed="rId4"/>
          <a:srcRect t="13592" r="-3" b="10682"/>
          <a:stretch/>
        </p:blipFill>
        <p:spPr>
          <a:xfrm>
            <a:off x="8129873" y="1"/>
            <a:ext cx="4062127" cy="2176272"/>
          </a:xfrm>
          <a:prstGeom prst="rect">
            <a:avLst/>
          </a:prstGeom>
        </p:spPr>
      </p:pic>
      <p:pic>
        <p:nvPicPr>
          <p:cNvPr id="8" name="Picture 7">
            <a:extLst>
              <a:ext uri="{FF2B5EF4-FFF2-40B4-BE49-F238E27FC236}">
                <a16:creationId xmlns:a16="http://schemas.microsoft.com/office/drawing/2014/main" id="{6C35F48E-51C3-4FBB-B7F4-5915BCBD4F96}"/>
              </a:ext>
            </a:extLst>
          </p:cNvPr>
          <p:cNvPicPr>
            <a:picLocks noChangeAspect="1"/>
          </p:cNvPicPr>
          <p:nvPr/>
        </p:nvPicPr>
        <p:blipFill rotWithShape="1">
          <a:blip r:embed="rId5"/>
          <a:srcRect r="33272" b="2"/>
          <a:stretch/>
        </p:blipFill>
        <p:spPr>
          <a:xfrm>
            <a:off x="8129871" y="2346665"/>
            <a:ext cx="4062128" cy="2176272"/>
          </a:xfrm>
          <a:prstGeom prst="rect">
            <a:avLst/>
          </a:prstGeom>
        </p:spPr>
      </p:pic>
      <p:pic>
        <p:nvPicPr>
          <p:cNvPr id="5" name="Picture 4">
            <a:extLst>
              <a:ext uri="{FF2B5EF4-FFF2-40B4-BE49-F238E27FC236}">
                <a16:creationId xmlns:a16="http://schemas.microsoft.com/office/drawing/2014/main" id="{51577727-A027-40D3-BEA1-EFC8BACE023C}"/>
              </a:ext>
            </a:extLst>
          </p:cNvPr>
          <p:cNvPicPr>
            <a:picLocks noChangeAspect="1"/>
          </p:cNvPicPr>
          <p:nvPr/>
        </p:nvPicPr>
        <p:blipFill rotWithShape="1">
          <a:blip r:embed="rId6"/>
          <a:srcRect t="4756" r="-3" b="-3"/>
          <a:stretch/>
        </p:blipFill>
        <p:spPr>
          <a:xfrm>
            <a:off x="8129871" y="4681728"/>
            <a:ext cx="4062128" cy="2176272"/>
          </a:xfrm>
          <a:prstGeom prst="rect">
            <a:avLst/>
          </a:prstGeom>
        </p:spPr>
      </p:pic>
      <p:pic>
        <p:nvPicPr>
          <p:cNvPr id="9" name="Picture 8" descr="A close up of a logo&#10;&#10;Description automatically generated">
            <a:extLst>
              <a:ext uri="{FF2B5EF4-FFF2-40B4-BE49-F238E27FC236}">
                <a16:creationId xmlns:a16="http://schemas.microsoft.com/office/drawing/2014/main" id="{314E3905-3014-4970-AA40-B37BDD60B806}"/>
              </a:ext>
            </a:extLst>
          </p:cNvPr>
          <p:cNvPicPr>
            <a:picLocks noChangeAspect="1"/>
          </p:cNvPicPr>
          <p:nvPr/>
        </p:nvPicPr>
        <p:blipFill>
          <a:blip r:embed="rId7"/>
          <a:stretch>
            <a:fillRect/>
          </a:stretch>
        </p:blipFill>
        <p:spPr>
          <a:xfrm>
            <a:off x="11260476" y="5984774"/>
            <a:ext cx="750014" cy="750014"/>
          </a:xfrm>
          <a:prstGeom prst="rect">
            <a:avLst/>
          </a:prstGeom>
        </p:spPr>
      </p:pic>
    </p:spTree>
    <p:extLst>
      <p:ext uri="{BB962C8B-B14F-4D97-AF65-F5344CB8AC3E}">
        <p14:creationId xmlns:p14="http://schemas.microsoft.com/office/powerpoint/2010/main" val="20868339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DA95C062-F892-4764-A44F-0B02D3C509DD}"/>
              </a:ext>
            </a:extLst>
          </p:cNvPr>
          <p:cNvSpPr>
            <a:spLocks noGrp="1"/>
          </p:cNvSpPr>
          <p:nvPr>
            <p:ph type="title"/>
          </p:nvPr>
        </p:nvSpPr>
        <p:spPr/>
        <p:txBody>
          <a:bodyPr>
            <a:normAutofit/>
          </a:bodyPr>
          <a:lstStyle/>
          <a:p>
            <a:pPr algn="ctr"/>
            <a:r>
              <a:rPr lang="en-US" sz="8000" dirty="0">
                <a:solidFill>
                  <a:schemeClr val="bg1"/>
                </a:solidFill>
                <a:latin typeface="+mn-lt"/>
              </a:rPr>
              <a:t>AWH Team Personas</a:t>
            </a:r>
          </a:p>
        </p:txBody>
      </p:sp>
      <p:pic>
        <p:nvPicPr>
          <p:cNvPr id="5" name="Content Placeholder 4" descr="A person wearing a white shirt&#10;&#10;Description automatically generated">
            <a:extLst>
              <a:ext uri="{FF2B5EF4-FFF2-40B4-BE49-F238E27FC236}">
                <a16:creationId xmlns:a16="http://schemas.microsoft.com/office/drawing/2014/main" id="{52083103-575A-4E8B-8A11-EA1ACBE3929B}"/>
              </a:ext>
            </a:extLst>
          </p:cNvPr>
          <p:cNvPicPr>
            <a:picLocks noGrp="1" noChangeAspect="1"/>
          </p:cNvPicPr>
          <p:nvPr>
            <p:ph sz="half" idx="1"/>
          </p:nvPr>
        </p:nvPicPr>
        <p:blipFill>
          <a:blip r:embed="rId3"/>
          <a:stretch>
            <a:fillRect/>
          </a:stretch>
        </p:blipFill>
        <p:spPr>
          <a:xfrm>
            <a:off x="1208867" y="2070062"/>
            <a:ext cx="2951105" cy="2083483"/>
          </a:xfrm>
        </p:spPr>
      </p:pic>
      <p:pic>
        <p:nvPicPr>
          <p:cNvPr id="12" name="Content Placeholder 11" descr="A person standing next to a window&#10;&#10;Description automatically generated">
            <a:extLst>
              <a:ext uri="{FF2B5EF4-FFF2-40B4-BE49-F238E27FC236}">
                <a16:creationId xmlns:a16="http://schemas.microsoft.com/office/drawing/2014/main" id="{B719E0D5-6DD5-4926-BA22-3C36F0F9F473}"/>
              </a:ext>
            </a:extLst>
          </p:cNvPr>
          <p:cNvPicPr>
            <a:picLocks noGrp="1" noChangeAspect="1"/>
          </p:cNvPicPr>
          <p:nvPr>
            <p:ph sz="half" idx="2"/>
          </p:nvPr>
        </p:nvPicPr>
        <p:blipFill>
          <a:blip r:embed="rId4"/>
          <a:stretch>
            <a:fillRect/>
          </a:stretch>
        </p:blipFill>
        <p:spPr>
          <a:xfrm>
            <a:off x="4545994" y="2070063"/>
            <a:ext cx="3100011" cy="2083483"/>
          </a:xfrm>
        </p:spPr>
      </p:pic>
      <p:pic>
        <p:nvPicPr>
          <p:cNvPr id="13" name="Content Placeholder 11">
            <a:extLst>
              <a:ext uri="{FF2B5EF4-FFF2-40B4-BE49-F238E27FC236}">
                <a16:creationId xmlns:a16="http://schemas.microsoft.com/office/drawing/2014/main" id="{F5B1257E-6020-4059-A334-0198932049AE}"/>
              </a:ext>
            </a:extLst>
          </p:cNvPr>
          <p:cNvPicPr>
            <a:picLocks noChangeAspect="1"/>
          </p:cNvPicPr>
          <p:nvPr/>
        </p:nvPicPr>
        <p:blipFill>
          <a:blip r:embed="rId5"/>
          <a:srcRect/>
          <a:stretch/>
        </p:blipFill>
        <p:spPr>
          <a:xfrm>
            <a:off x="2687638" y="4305829"/>
            <a:ext cx="3123654" cy="1924490"/>
          </a:xfrm>
          <a:prstGeom prst="rect">
            <a:avLst/>
          </a:prstGeom>
        </p:spPr>
      </p:pic>
      <p:pic>
        <p:nvPicPr>
          <p:cNvPr id="14" name="Content Placeholder 11">
            <a:extLst>
              <a:ext uri="{FF2B5EF4-FFF2-40B4-BE49-F238E27FC236}">
                <a16:creationId xmlns:a16="http://schemas.microsoft.com/office/drawing/2014/main" id="{BE701198-AF0C-496B-869E-17483FC6A79F}"/>
              </a:ext>
            </a:extLst>
          </p:cNvPr>
          <p:cNvPicPr>
            <a:picLocks noChangeAspect="1"/>
          </p:cNvPicPr>
          <p:nvPr/>
        </p:nvPicPr>
        <p:blipFill>
          <a:blip r:embed="rId6"/>
          <a:srcRect/>
          <a:stretch/>
        </p:blipFill>
        <p:spPr>
          <a:xfrm>
            <a:off x="6223374" y="4305829"/>
            <a:ext cx="3123653" cy="1925051"/>
          </a:xfrm>
          <a:prstGeom prst="rect">
            <a:avLst/>
          </a:prstGeom>
        </p:spPr>
      </p:pic>
      <p:pic>
        <p:nvPicPr>
          <p:cNvPr id="15" name="Content Placeholder 11">
            <a:extLst>
              <a:ext uri="{FF2B5EF4-FFF2-40B4-BE49-F238E27FC236}">
                <a16:creationId xmlns:a16="http://schemas.microsoft.com/office/drawing/2014/main" id="{6B42C830-4D69-4FF1-A6C8-CF88F73EA9F2}"/>
              </a:ext>
            </a:extLst>
          </p:cNvPr>
          <p:cNvPicPr>
            <a:picLocks noChangeAspect="1"/>
          </p:cNvPicPr>
          <p:nvPr/>
        </p:nvPicPr>
        <p:blipFill>
          <a:blip r:embed="rId7"/>
          <a:srcRect/>
          <a:stretch/>
        </p:blipFill>
        <p:spPr>
          <a:xfrm>
            <a:off x="8032026" y="2070061"/>
            <a:ext cx="3123654" cy="2083483"/>
          </a:xfrm>
          <a:prstGeom prst="rect">
            <a:avLst/>
          </a:prstGeom>
        </p:spPr>
      </p:pic>
      <p:pic>
        <p:nvPicPr>
          <p:cNvPr id="10" name="Picture 9" descr="A close up of a logo&#10;&#10;Description automatically generated">
            <a:extLst>
              <a:ext uri="{FF2B5EF4-FFF2-40B4-BE49-F238E27FC236}">
                <a16:creationId xmlns:a16="http://schemas.microsoft.com/office/drawing/2014/main" id="{4258E1D1-35FB-4B0A-8844-D59A83F408EF}"/>
              </a:ext>
            </a:extLst>
          </p:cNvPr>
          <p:cNvPicPr>
            <a:picLocks noChangeAspect="1"/>
          </p:cNvPicPr>
          <p:nvPr/>
        </p:nvPicPr>
        <p:blipFill>
          <a:blip r:embed="rId8"/>
          <a:stretch>
            <a:fillRect/>
          </a:stretch>
        </p:blipFill>
        <p:spPr>
          <a:xfrm>
            <a:off x="11382237" y="5601903"/>
            <a:ext cx="713425" cy="713425"/>
          </a:xfrm>
          <a:prstGeom prst="rect">
            <a:avLst/>
          </a:prstGeom>
        </p:spPr>
      </p:pic>
    </p:spTree>
    <p:extLst>
      <p:ext uri="{BB962C8B-B14F-4D97-AF65-F5344CB8AC3E}">
        <p14:creationId xmlns:p14="http://schemas.microsoft.com/office/powerpoint/2010/main" val="38211071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1">
                <a:tint val="96000"/>
                <a:shade val="99000"/>
                <a:satMod val="140000"/>
              </a:schemeClr>
            </a:gs>
            <a:gs pos="65000">
              <a:schemeClr val="bg1">
                <a:tint val="100000"/>
                <a:shade val="80000"/>
                <a:satMod val="130000"/>
              </a:schemeClr>
            </a:gs>
            <a:gs pos="100000">
              <a:schemeClr val="bg1">
                <a:tint val="100000"/>
                <a:shade val="48000"/>
                <a:satMod val="120000"/>
              </a:schemeClr>
            </a:gs>
          </a:gsLst>
          <a:lin ang="16200000" scaled="0"/>
        </a:gra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3E687DD-3587-4104-A03A-338CFEAFEEFE}"/>
              </a:ext>
            </a:extLst>
          </p:cNvPr>
          <p:cNvSpPr>
            <a:spLocks noGrp="1"/>
          </p:cNvSpPr>
          <p:nvPr>
            <p:ph type="title" idx="4294967295"/>
          </p:nvPr>
        </p:nvSpPr>
        <p:spPr>
          <a:xfrm>
            <a:off x="1290288" y="2709861"/>
            <a:ext cx="9599613" cy="1614087"/>
          </a:xfrm>
        </p:spPr>
        <p:txBody>
          <a:bodyPr>
            <a:normAutofit/>
          </a:bodyPr>
          <a:lstStyle/>
          <a:p>
            <a:pPr algn="ctr"/>
            <a:r>
              <a:rPr lang="en-US" sz="5400" dirty="0">
                <a:latin typeface="+mn-lt"/>
              </a:rPr>
              <a:t>Let’s Talk Diversity.</a:t>
            </a:r>
            <a:br>
              <a:rPr lang="en-US" sz="5400" dirty="0">
                <a:latin typeface="+mn-lt"/>
              </a:rPr>
            </a:br>
            <a:r>
              <a:rPr lang="en-US" sz="5400" dirty="0">
                <a:latin typeface="+mn-lt"/>
              </a:rPr>
              <a:t>AGAIN. </a:t>
            </a:r>
          </a:p>
        </p:txBody>
      </p:sp>
      <p:pic>
        <p:nvPicPr>
          <p:cNvPr id="1026" name="Picture 2" descr="Generational Diversity In The Workplace">
            <a:extLst>
              <a:ext uri="{FF2B5EF4-FFF2-40B4-BE49-F238E27FC236}">
                <a16:creationId xmlns:a16="http://schemas.microsoft.com/office/drawing/2014/main" id="{6BAAD1C3-29C9-4885-8A91-B3E41F6A3EE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7144" y="411060"/>
            <a:ext cx="3047105" cy="1806539"/>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Image result for gender diversity in the workplace">
            <a:extLst>
              <a:ext uri="{FF2B5EF4-FFF2-40B4-BE49-F238E27FC236}">
                <a16:creationId xmlns:a16="http://schemas.microsoft.com/office/drawing/2014/main" id="{DF2F84C7-AD24-454E-8321-CB19663C798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7753" y="411060"/>
            <a:ext cx="3058914" cy="1806539"/>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Image result for introvert vs extrovert">
            <a:extLst>
              <a:ext uri="{FF2B5EF4-FFF2-40B4-BE49-F238E27FC236}">
                <a16:creationId xmlns:a16="http://schemas.microsoft.com/office/drawing/2014/main" id="{28F3100C-0108-4C5C-BD43-BC31A357508D}"/>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7144" y="2709861"/>
            <a:ext cx="2432568" cy="164989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Image result for family">
            <a:extLst>
              <a:ext uri="{FF2B5EF4-FFF2-40B4-BE49-F238E27FC236}">
                <a16:creationId xmlns:a16="http://schemas.microsoft.com/office/drawing/2014/main" id="{F5008D17-26BB-44AB-B76A-6C672ECF1F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839749" y="4726485"/>
            <a:ext cx="2547066" cy="1555839"/>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Image result for diversity of thought">
            <a:extLst>
              <a:ext uri="{FF2B5EF4-FFF2-40B4-BE49-F238E27FC236}">
                <a16:creationId xmlns:a16="http://schemas.microsoft.com/office/drawing/2014/main" id="{B753BD1E-8E19-4922-95AE-B6C5C1A30927}"/>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171628" y="4737857"/>
            <a:ext cx="2345743" cy="1564945"/>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Image result for cultural differences">
            <a:extLst>
              <a:ext uri="{FF2B5EF4-FFF2-40B4-BE49-F238E27FC236}">
                <a16:creationId xmlns:a16="http://schemas.microsoft.com/office/drawing/2014/main" id="{1EA08F88-2853-4804-96C7-C937CB1E0EC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9079956" y="2735052"/>
            <a:ext cx="2676711" cy="158889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Photo via iStock">
            <a:extLst>
              <a:ext uri="{FF2B5EF4-FFF2-40B4-BE49-F238E27FC236}">
                <a16:creationId xmlns:a16="http://schemas.microsoft.com/office/drawing/2014/main" id="{16CD33D3-6DA1-473B-907E-D972F07F130A}"/>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411744" y="411060"/>
            <a:ext cx="3403077" cy="1806538"/>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A close up of a logo&#10;&#10;Description automatically generated">
            <a:extLst>
              <a:ext uri="{FF2B5EF4-FFF2-40B4-BE49-F238E27FC236}">
                <a16:creationId xmlns:a16="http://schemas.microsoft.com/office/drawing/2014/main" id="{77A047E4-C760-42F0-805F-EF33B7840C97}"/>
              </a:ext>
            </a:extLst>
          </p:cNvPr>
          <p:cNvPicPr>
            <a:picLocks noChangeAspect="1"/>
          </p:cNvPicPr>
          <p:nvPr/>
        </p:nvPicPr>
        <p:blipFill>
          <a:blip r:embed="rId9"/>
          <a:stretch>
            <a:fillRect/>
          </a:stretch>
        </p:blipFill>
        <p:spPr>
          <a:xfrm>
            <a:off x="11439989" y="5659655"/>
            <a:ext cx="655673" cy="655673"/>
          </a:xfrm>
          <a:prstGeom prst="rect">
            <a:avLst/>
          </a:prstGeom>
        </p:spPr>
      </p:pic>
      <p:pic>
        <p:nvPicPr>
          <p:cNvPr id="11" name="Picture 4" descr="How To Manage a Remote Sales Team">
            <a:extLst>
              <a:ext uri="{FF2B5EF4-FFF2-40B4-BE49-F238E27FC236}">
                <a16:creationId xmlns:a16="http://schemas.microsoft.com/office/drawing/2014/main" id="{8199BD5D-4EAB-4419-ACB4-1E0D6076245E}"/>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r="7153" b="-1"/>
          <a:stretch/>
        </p:blipFill>
        <p:spPr bwMode="auto">
          <a:xfrm>
            <a:off x="1290288" y="4717379"/>
            <a:ext cx="2764648" cy="15558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05836409"/>
      </p:ext>
    </p:extLst>
  </p:cSld>
  <p:clrMapOvr>
    <a:overrideClrMapping bg1="dk1" tx1="lt1" bg2="dk2" tx2="lt2" accent1="accent1" accent2="accent2" accent3="accent3" accent4="accent4" accent5="accent5" accent6="accent6" hlink="hlink" folHlink="folHlink"/>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0" name="Rectangle 5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62" name="Straight Connector 6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73B0D34F-3225-4392-83E8-792F2E40A23B}"/>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3700" dirty="0">
                <a:latin typeface="+mn-lt"/>
              </a:rPr>
              <a:t>Jason - </a:t>
            </a:r>
            <a:br>
              <a:rPr lang="en-US" sz="3700" dirty="0">
                <a:latin typeface="+mn-lt"/>
              </a:rPr>
            </a:br>
            <a:r>
              <a:rPr lang="en-US" sz="3700" dirty="0">
                <a:latin typeface="+mn-lt"/>
              </a:rPr>
              <a:t>Managing Partner</a:t>
            </a:r>
          </a:p>
        </p:txBody>
      </p:sp>
      <p:cxnSp>
        <p:nvCxnSpPr>
          <p:cNvPr id="66" name="Straight Connector 65">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3AAC9FCD-A851-4551-A263-E5574590E33E}"/>
              </a:ext>
            </a:extLst>
          </p:cNvPr>
          <p:cNvSpPr>
            <a:spLocks noGrp="1"/>
          </p:cNvSpPr>
          <p:nvPr>
            <p:ph type="body" sz="half" idx="2"/>
          </p:nvPr>
        </p:nvSpPr>
        <p:spPr>
          <a:xfrm>
            <a:off x="643467" y="2546224"/>
            <a:ext cx="3630582" cy="4247387"/>
          </a:xfrm>
        </p:spPr>
        <p:txBody>
          <a:bodyPr vert="horz" lIns="0" tIns="45720" rIns="0" bIns="45720" rtlCol="0">
            <a:normAutofit lnSpcReduction="10000"/>
          </a:bodyPr>
          <a:lstStyle/>
          <a:p>
            <a:pPr marL="285750" indent="-285750">
              <a:lnSpc>
                <a:spcPct val="90000"/>
              </a:lnSpc>
              <a:buFont typeface="Calibri" panose="020F0502020204030204" pitchFamily="34" charset="0"/>
              <a:buChar char="•"/>
            </a:pPr>
            <a:r>
              <a:rPr lang="en-US" sz="2400" dirty="0"/>
              <a:t>32 </a:t>
            </a:r>
          </a:p>
          <a:p>
            <a:pPr marL="285750" indent="-285750">
              <a:lnSpc>
                <a:spcPct val="90000"/>
              </a:lnSpc>
              <a:buFont typeface="Calibri" panose="020F0502020204030204" pitchFamily="34" charset="0"/>
              <a:buChar char="•"/>
            </a:pPr>
            <a:r>
              <a:rPr lang="en-US" sz="2400" dirty="0"/>
              <a:t>Millennial </a:t>
            </a:r>
          </a:p>
          <a:p>
            <a:pPr marL="285750" indent="-285750">
              <a:lnSpc>
                <a:spcPct val="90000"/>
              </a:lnSpc>
              <a:buFont typeface="Calibri" panose="020F0502020204030204" pitchFamily="34" charset="0"/>
              <a:buChar char="•"/>
            </a:pPr>
            <a:r>
              <a:rPr lang="en-US" sz="2400" b="1" u="sng" dirty="0"/>
              <a:t>Personality</a:t>
            </a:r>
            <a:r>
              <a:rPr lang="en-US" sz="2400" dirty="0"/>
              <a:t>: extrovert, results-oriented</a:t>
            </a:r>
          </a:p>
          <a:p>
            <a:pPr marL="285750" indent="-285750">
              <a:lnSpc>
                <a:spcPct val="90000"/>
              </a:lnSpc>
              <a:buFont typeface="Calibri" panose="020F0502020204030204" pitchFamily="34" charset="0"/>
              <a:buChar char="•"/>
            </a:pPr>
            <a:r>
              <a:rPr lang="en-US" sz="2400" b="1" u="sng" dirty="0"/>
              <a:t>Motivations</a:t>
            </a:r>
            <a:r>
              <a:rPr lang="en-US" sz="2400" dirty="0"/>
              <a:t>: impact, innovation, teamwork, community </a:t>
            </a:r>
          </a:p>
          <a:p>
            <a:pPr marL="285750" indent="-285750">
              <a:lnSpc>
                <a:spcPct val="90000"/>
              </a:lnSpc>
              <a:buFont typeface="Calibri" panose="020F0502020204030204" pitchFamily="34" charset="0"/>
              <a:buChar char="•"/>
            </a:pPr>
            <a:r>
              <a:rPr lang="en-US" sz="2400" b="1" u="sng" dirty="0"/>
              <a:t>Frustrations</a:t>
            </a:r>
            <a:r>
              <a:rPr lang="en-US" sz="2400" dirty="0"/>
              <a:t>: infrequent and indirect communication, unclear goals, lack of ownership</a:t>
            </a:r>
          </a:p>
        </p:txBody>
      </p:sp>
      <p:pic>
        <p:nvPicPr>
          <p:cNvPr id="17" name="Content Placeholder 16" descr="A person standing in front of a window&#10;&#10;Description automatically generated">
            <a:extLst>
              <a:ext uri="{FF2B5EF4-FFF2-40B4-BE49-F238E27FC236}">
                <a16:creationId xmlns:a16="http://schemas.microsoft.com/office/drawing/2014/main" id="{9936D609-6C9D-4960-A1C2-527145008165}"/>
              </a:ext>
            </a:extLst>
          </p:cNvPr>
          <p:cNvPicPr>
            <a:picLocks noGrp="1" noChangeAspect="1"/>
          </p:cNvPicPr>
          <p:nvPr>
            <p:ph idx="1"/>
          </p:nvPr>
        </p:nvPicPr>
        <p:blipFill rotWithShape="1">
          <a:blip r:embed="rId2"/>
          <a:srcRect l="19110" r="19065"/>
          <a:stretch/>
        </p:blipFill>
        <p:spPr>
          <a:xfrm>
            <a:off x="4654296" y="10"/>
            <a:ext cx="7537703" cy="6857990"/>
          </a:xfrm>
          <a:prstGeom prst="rect">
            <a:avLst/>
          </a:prstGeom>
        </p:spPr>
      </p:pic>
      <p:pic>
        <p:nvPicPr>
          <p:cNvPr id="11" name="Picture 10" descr="A close up of a logo&#10;&#10;Description automatically generated">
            <a:extLst>
              <a:ext uri="{FF2B5EF4-FFF2-40B4-BE49-F238E27FC236}">
                <a16:creationId xmlns:a16="http://schemas.microsoft.com/office/drawing/2014/main" id="{8C22A52A-A468-4956-8940-27C239990902}"/>
              </a:ext>
            </a:extLst>
          </p:cNvPr>
          <p:cNvPicPr>
            <a:picLocks noChangeAspect="1"/>
          </p:cNvPicPr>
          <p:nvPr/>
        </p:nvPicPr>
        <p:blipFill>
          <a:blip r:embed="rId3"/>
          <a:stretch>
            <a:fillRect/>
          </a:stretch>
        </p:blipFill>
        <p:spPr>
          <a:xfrm>
            <a:off x="11548533" y="72440"/>
            <a:ext cx="541753" cy="541753"/>
          </a:xfrm>
          <a:prstGeom prst="rect">
            <a:avLst/>
          </a:prstGeom>
        </p:spPr>
      </p:pic>
    </p:spTree>
    <p:extLst>
      <p:ext uri="{BB962C8B-B14F-4D97-AF65-F5344CB8AC3E}">
        <p14:creationId xmlns:p14="http://schemas.microsoft.com/office/powerpoint/2010/main" val="175956014"/>
      </p:ext>
    </p:extLst>
  </p:cSld>
  <p:clrMapOvr>
    <a:overrideClrMapping bg1="dk1" tx1="lt1" bg2="dk2" tx2="lt2" accent1="accent1" accent2="accent2" accent3="accent3" accent4="accent4" accent5="accent5" accent6="accent6" hlink="hlink" folHlink="folHlink"/>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1" name="Rectangle 4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43" name="Straight Connector 4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5" name="Rectangle 44">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232019DD-D1FF-4F5E-821D-672E57E10F08}"/>
              </a:ext>
            </a:extLst>
          </p:cNvPr>
          <p:cNvSpPr>
            <a:spLocks noGrp="1"/>
          </p:cNvSpPr>
          <p:nvPr>
            <p:ph type="title"/>
          </p:nvPr>
        </p:nvSpPr>
        <p:spPr>
          <a:xfrm>
            <a:off x="5116783" y="516835"/>
            <a:ext cx="5977937" cy="1666501"/>
          </a:xfrm>
        </p:spPr>
        <p:txBody>
          <a:bodyPr vert="horz" lIns="91440" tIns="45720" rIns="91440" bIns="45720" rtlCol="0" anchor="b">
            <a:normAutofit/>
          </a:bodyPr>
          <a:lstStyle/>
          <a:p>
            <a:r>
              <a:rPr lang="en-US" sz="3700" dirty="0">
                <a:latin typeface="+mn-lt"/>
              </a:rPr>
              <a:t>Kevin -</a:t>
            </a:r>
            <a:br>
              <a:rPr lang="en-US" sz="3700" dirty="0">
                <a:latin typeface="+mn-lt"/>
              </a:rPr>
            </a:br>
            <a:r>
              <a:rPr lang="en-US" sz="3700" dirty="0">
                <a:latin typeface="+mn-lt"/>
              </a:rPr>
              <a:t>Director of Product Development</a:t>
            </a:r>
          </a:p>
        </p:txBody>
      </p:sp>
      <p:pic>
        <p:nvPicPr>
          <p:cNvPr id="6" name="Content Placeholder 5" descr="A person standing next to a window&#10;&#10;Description automatically generated">
            <a:extLst>
              <a:ext uri="{FF2B5EF4-FFF2-40B4-BE49-F238E27FC236}">
                <a16:creationId xmlns:a16="http://schemas.microsoft.com/office/drawing/2014/main" id="{734B5F98-37FE-4CC7-A323-08B5C7787FFA}"/>
              </a:ext>
            </a:extLst>
          </p:cNvPr>
          <p:cNvPicPr>
            <a:picLocks noGrp="1" noChangeAspect="1"/>
          </p:cNvPicPr>
          <p:nvPr>
            <p:ph idx="1"/>
          </p:nvPr>
        </p:nvPicPr>
        <p:blipFill rotWithShape="1">
          <a:blip r:embed="rId2"/>
          <a:srcRect l="38461" r="16960" b="-1"/>
          <a:stretch/>
        </p:blipFill>
        <p:spPr>
          <a:xfrm>
            <a:off x="20" y="10"/>
            <a:ext cx="4580077" cy="6857990"/>
          </a:xfrm>
          <a:prstGeom prst="rect">
            <a:avLst/>
          </a:prstGeom>
        </p:spPr>
      </p:pic>
      <p:cxnSp>
        <p:nvCxnSpPr>
          <p:cNvPr id="47" name="Straight Connector 46">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200864" y="2353592"/>
            <a:ext cx="566928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EC5E49C1-A864-4246-92FE-2B094BDDF161}"/>
              </a:ext>
            </a:extLst>
          </p:cNvPr>
          <p:cNvSpPr>
            <a:spLocks noGrp="1"/>
          </p:cNvSpPr>
          <p:nvPr>
            <p:ph type="body" sz="half" idx="2"/>
          </p:nvPr>
        </p:nvSpPr>
        <p:spPr>
          <a:xfrm>
            <a:off x="5116784" y="2546224"/>
            <a:ext cx="5977938" cy="4024827"/>
          </a:xfrm>
        </p:spPr>
        <p:txBody>
          <a:bodyPr vert="horz" lIns="0" tIns="45720" rIns="0" bIns="45720" rtlCol="0">
            <a:normAutofit lnSpcReduction="10000"/>
          </a:bodyPr>
          <a:lstStyle/>
          <a:p>
            <a:pPr marL="285750" indent="-285750">
              <a:lnSpc>
                <a:spcPct val="100000"/>
              </a:lnSpc>
              <a:buFont typeface="Calibri" panose="020F0502020204030204" pitchFamily="34" charset="0"/>
              <a:buChar char="•"/>
            </a:pPr>
            <a:r>
              <a:rPr lang="en-US" sz="2400" dirty="0"/>
              <a:t>43</a:t>
            </a:r>
          </a:p>
          <a:p>
            <a:pPr marL="285750" indent="-285750">
              <a:lnSpc>
                <a:spcPct val="100000"/>
              </a:lnSpc>
              <a:buFont typeface="Calibri" panose="020F0502020204030204" pitchFamily="34" charset="0"/>
              <a:buChar char="•"/>
            </a:pPr>
            <a:r>
              <a:rPr lang="en-US" sz="2400" dirty="0"/>
              <a:t>Generation X </a:t>
            </a:r>
          </a:p>
          <a:p>
            <a:pPr marL="285750" indent="-285750">
              <a:lnSpc>
                <a:spcPct val="100000"/>
              </a:lnSpc>
              <a:buFont typeface="Calibri" panose="020F0502020204030204" pitchFamily="34" charset="0"/>
              <a:buChar char="•"/>
            </a:pPr>
            <a:r>
              <a:rPr lang="en-US" sz="2400" b="1" u="sng" dirty="0"/>
              <a:t>Personality</a:t>
            </a:r>
            <a:r>
              <a:rPr lang="en-US" sz="2400" dirty="0"/>
              <a:t>: ambivert, engaging, patient, thorough, customer-centric</a:t>
            </a:r>
          </a:p>
          <a:p>
            <a:pPr marL="285750" indent="-285750">
              <a:lnSpc>
                <a:spcPct val="100000"/>
              </a:lnSpc>
              <a:buFont typeface="Calibri" panose="020F0502020204030204" pitchFamily="34" charset="0"/>
              <a:buChar char="•"/>
            </a:pPr>
            <a:r>
              <a:rPr lang="en-US" sz="2400" b="1" u="sng" dirty="0"/>
              <a:t>Motivations</a:t>
            </a:r>
            <a:r>
              <a:rPr lang="en-US" sz="2400" dirty="0"/>
              <a:t>: authenticity, open communication, quality results through teamwork</a:t>
            </a:r>
          </a:p>
          <a:p>
            <a:pPr marL="285750" indent="-285750">
              <a:lnSpc>
                <a:spcPct val="100000"/>
              </a:lnSpc>
              <a:buFont typeface="Calibri" panose="020F0502020204030204" pitchFamily="34" charset="0"/>
              <a:buChar char="•"/>
            </a:pPr>
            <a:r>
              <a:rPr lang="en-US" sz="2400" b="1" u="sng" dirty="0"/>
              <a:t>Frustrations</a:t>
            </a:r>
            <a:r>
              <a:rPr lang="en-US" sz="2400" dirty="0"/>
              <a:t>: poor communication, short-term gains over quality results</a:t>
            </a:r>
          </a:p>
        </p:txBody>
      </p:sp>
      <p:pic>
        <p:nvPicPr>
          <p:cNvPr id="12" name="Picture 11" descr="A close up of a logo&#10;&#10;Description automatically generated">
            <a:extLst>
              <a:ext uri="{FF2B5EF4-FFF2-40B4-BE49-F238E27FC236}">
                <a16:creationId xmlns:a16="http://schemas.microsoft.com/office/drawing/2014/main" id="{04DCB874-EECB-406F-8989-C1B6E48E8E29}"/>
              </a:ext>
            </a:extLst>
          </p:cNvPr>
          <p:cNvPicPr>
            <a:picLocks noChangeAspect="1"/>
          </p:cNvPicPr>
          <p:nvPr/>
        </p:nvPicPr>
        <p:blipFill>
          <a:blip r:embed="rId3"/>
          <a:stretch>
            <a:fillRect/>
          </a:stretch>
        </p:blipFill>
        <p:spPr>
          <a:xfrm>
            <a:off x="11491950" y="89858"/>
            <a:ext cx="629333" cy="629333"/>
          </a:xfrm>
          <a:prstGeom prst="rect">
            <a:avLst/>
          </a:prstGeom>
        </p:spPr>
      </p:pic>
    </p:spTree>
    <p:extLst>
      <p:ext uri="{BB962C8B-B14F-4D97-AF65-F5344CB8AC3E}">
        <p14:creationId xmlns:p14="http://schemas.microsoft.com/office/powerpoint/2010/main" val="2693960290"/>
      </p:ext>
    </p:extLst>
  </p:cSld>
  <p:clrMapOvr>
    <a:overrideClrMapping bg1="dk1" tx1="lt1" bg2="dk2" tx2="lt2" accent1="accent1" accent2="accent2" accent3="accent3" accent4="accent4" accent5="accent5" accent6="accent6" hlink="hlink" folHlink="folHlink"/>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2" name="Rectangle 21">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4" name="Straight Connector 23">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26" name="Rectangle 25">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93ED7628-4A3E-4B90-B7F5-F80BC49CF4BE}"/>
              </a:ext>
            </a:extLst>
          </p:cNvPr>
          <p:cNvSpPr>
            <a:spLocks noGrp="1"/>
          </p:cNvSpPr>
          <p:nvPr>
            <p:ph type="title"/>
          </p:nvPr>
        </p:nvSpPr>
        <p:spPr>
          <a:xfrm>
            <a:off x="1097280" y="516835"/>
            <a:ext cx="5977937" cy="1666501"/>
          </a:xfrm>
        </p:spPr>
        <p:txBody>
          <a:bodyPr vert="horz" lIns="91440" tIns="45720" rIns="91440" bIns="45720" rtlCol="0" anchor="b">
            <a:normAutofit/>
          </a:bodyPr>
          <a:lstStyle/>
          <a:p>
            <a:r>
              <a:rPr lang="en-US" sz="4000" dirty="0">
                <a:latin typeface="+mn-lt"/>
              </a:rPr>
              <a:t>Vineeth -</a:t>
            </a:r>
            <a:br>
              <a:rPr lang="en-US" sz="4000" dirty="0">
                <a:latin typeface="+mn-lt"/>
              </a:rPr>
            </a:br>
            <a:r>
              <a:rPr lang="en-US" sz="4000" dirty="0">
                <a:latin typeface="+mn-lt"/>
              </a:rPr>
              <a:t>Senior Software Developer </a:t>
            </a:r>
          </a:p>
        </p:txBody>
      </p:sp>
      <p:cxnSp>
        <p:nvCxnSpPr>
          <p:cNvPr id="28" name="Straight Connector 27">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15896" y="2353592"/>
            <a:ext cx="530352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49741F41-34BD-4589-A707-A6F5370156C3}"/>
              </a:ext>
            </a:extLst>
          </p:cNvPr>
          <p:cNvSpPr>
            <a:spLocks noGrp="1"/>
          </p:cNvSpPr>
          <p:nvPr>
            <p:ph type="body" sz="half" idx="2"/>
          </p:nvPr>
        </p:nvSpPr>
        <p:spPr>
          <a:xfrm>
            <a:off x="1097279" y="2546224"/>
            <a:ext cx="5977938" cy="3568614"/>
          </a:xfrm>
        </p:spPr>
        <p:txBody>
          <a:bodyPr vert="horz" lIns="0" tIns="45720" rIns="0" bIns="45720" rtlCol="0">
            <a:normAutofit fontScale="92500" lnSpcReduction="10000"/>
          </a:bodyPr>
          <a:lstStyle/>
          <a:p>
            <a:pPr marL="285750" indent="-285750">
              <a:lnSpc>
                <a:spcPct val="100000"/>
              </a:lnSpc>
              <a:buFont typeface="Calibri" panose="020F0502020204030204" pitchFamily="34" charset="0"/>
              <a:buChar char="•"/>
            </a:pPr>
            <a:r>
              <a:rPr lang="en-US" sz="2400" dirty="0"/>
              <a:t>62</a:t>
            </a:r>
          </a:p>
          <a:p>
            <a:pPr marL="285750" indent="-285750">
              <a:lnSpc>
                <a:spcPct val="100000"/>
              </a:lnSpc>
              <a:buFont typeface="Calibri" panose="020F0502020204030204" pitchFamily="34" charset="0"/>
              <a:buChar char="•"/>
            </a:pPr>
            <a:r>
              <a:rPr lang="en-US" sz="2400" dirty="0"/>
              <a:t>Baby Boomer  </a:t>
            </a:r>
          </a:p>
          <a:p>
            <a:pPr marL="285750" indent="-285750">
              <a:lnSpc>
                <a:spcPct val="100000"/>
              </a:lnSpc>
              <a:buFont typeface="Calibri" panose="020F0502020204030204" pitchFamily="34" charset="0"/>
              <a:buChar char="•"/>
            </a:pPr>
            <a:r>
              <a:rPr lang="en-US" sz="2400" b="1" u="sng" dirty="0"/>
              <a:t>Personality</a:t>
            </a:r>
            <a:r>
              <a:rPr lang="en-US" sz="2400" dirty="0"/>
              <a:t>: introvert, direct, methodical, professional</a:t>
            </a:r>
          </a:p>
          <a:p>
            <a:pPr marL="285750" indent="-285750">
              <a:lnSpc>
                <a:spcPct val="100000"/>
              </a:lnSpc>
              <a:buFont typeface="Calibri" panose="020F0502020204030204" pitchFamily="34" charset="0"/>
              <a:buChar char="•"/>
            </a:pPr>
            <a:r>
              <a:rPr lang="en-US" sz="2400" b="1" u="sng" dirty="0"/>
              <a:t>Motivations</a:t>
            </a:r>
            <a:r>
              <a:rPr lang="en-US" sz="2400" dirty="0"/>
              <a:t>: support family, career advancement</a:t>
            </a:r>
          </a:p>
          <a:p>
            <a:pPr marL="285750" indent="-285750">
              <a:lnSpc>
                <a:spcPct val="100000"/>
              </a:lnSpc>
              <a:buFont typeface="Calibri" panose="020F0502020204030204" pitchFamily="34" charset="0"/>
              <a:buChar char="•"/>
            </a:pPr>
            <a:r>
              <a:rPr lang="en-US" sz="2400" b="1" u="sng" dirty="0"/>
              <a:t>Frustrations</a:t>
            </a:r>
            <a:r>
              <a:rPr lang="en-US" sz="2400" dirty="0"/>
              <a:t>: disregard for organizational hierarchy, low face-to-face engagement, dynamic fast-paced environments  </a:t>
            </a:r>
          </a:p>
        </p:txBody>
      </p:sp>
      <p:pic>
        <p:nvPicPr>
          <p:cNvPr id="6" name="Content Placeholder 5" descr="A person wearing a white shirt&#10;&#10;Description automatically generated">
            <a:extLst>
              <a:ext uri="{FF2B5EF4-FFF2-40B4-BE49-F238E27FC236}">
                <a16:creationId xmlns:a16="http://schemas.microsoft.com/office/drawing/2014/main" id="{68F0CBB3-CEBC-4F0C-AA4D-C964266EA14F}"/>
              </a:ext>
            </a:extLst>
          </p:cNvPr>
          <p:cNvPicPr>
            <a:picLocks noGrp="1" noChangeAspect="1"/>
          </p:cNvPicPr>
          <p:nvPr>
            <p:ph idx="1"/>
          </p:nvPr>
        </p:nvPicPr>
        <p:blipFill rotWithShape="1">
          <a:blip r:embed="rId2"/>
          <a:srcRect l="23083" r="29833"/>
          <a:stretch/>
        </p:blipFill>
        <p:spPr>
          <a:xfrm>
            <a:off x="7611902" y="10"/>
            <a:ext cx="4580097" cy="6857990"/>
          </a:xfrm>
          <a:prstGeom prst="rect">
            <a:avLst/>
          </a:prstGeom>
        </p:spPr>
      </p:pic>
      <p:pic>
        <p:nvPicPr>
          <p:cNvPr id="14" name="Picture 13" descr="A close up of a logo&#10;&#10;Description automatically generated">
            <a:extLst>
              <a:ext uri="{FF2B5EF4-FFF2-40B4-BE49-F238E27FC236}">
                <a16:creationId xmlns:a16="http://schemas.microsoft.com/office/drawing/2014/main" id="{8A0BB1DF-611C-4087-AF5A-9B55BB2BED1F}"/>
              </a:ext>
            </a:extLst>
          </p:cNvPr>
          <p:cNvPicPr>
            <a:picLocks noChangeAspect="1"/>
          </p:cNvPicPr>
          <p:nvPr/>
        </p:nvPicPr>
        <p:blipFill>
          <a:blip r:embed="rId3"/>
          <a:stretch>
            <a:fillRect/>
          </a:stretch>
        </p:blipFill>
        <p:spPr>
          <a:xfrm>
            <a:off x="129860" y="6061753"/>
            <a:ext cx="688685" cy="688685"/>
          </a:xfrm>
          <a:prstGeom prst="rect">
            <a:avLst/>
          </a:prstGeom>
        </p:spPr>
      </p:pic>
    </p:spTree>
    <p:extLst>
      <p:ext uri="{BB962C8B-B14F-4D97-AF65-F5344CB8AC3E}">
        <p14:creationId xmlns:p14="http://schemas.microsoft.com/office/powerpoint/2010/main" val="2946874481"/>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6" name="Rectangle 25">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8" name="Straight Connector 27">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30" name="Rectangle 29">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a:extLst>
              <a:ext uri="{FF2B5EF4-FFF2-40B4-BE49-F238E27FC236}">
                <a16:creationId xmlns:a16="http://schemas.microsoft.com/office/drawing/2014/main" id="{310814F9-06C0-4633-8F1E-BE54D280EA8D}"/>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3700" dirty="0">
                <a:latin typeface="+mn-lt"/>
              </a:rPr>
              <a:t>Desiree -</a:t>
            </a:r>
            <a:br>
              <a:rPr lang="en-US" sz="3700" dirty="0">
                <a:latin typeface="+mn-lt"/>
              </a:rPr>
            </a:br>
            <a:r>
              <a:rPr lang="en-US" sz="3700" dirty="0">
                <a:latin typeface="+mn-lt"/>
              </a:rPr>
              <a:t>Software Developer </a:t>
            </a:r>
          </a:p>
        </p:txBody>
      </p:sp>
      <p:cxnSp>
        <p:nvCxnSpPr>
          <p:cNvPr id="32" name="Straight Connector 31">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 Placeholder 3">
            <a:extLst>
              <a:ext uri="{FF2B5EF4-FFF2-40B4-BE49-F238E27FC236}">
                <a16:creationId xmlns:a16="http://schemas.microsoft.com/office/drawing/2014/main" id="{AD40FF6C-CA92-412C-AC16-F8BADA24AD3C}"/>
              </a:ext>
            </a:extLst>
          </p:cNvPr>
          <p:cNvSpPr>
            <a:spLocks noGrp="1"/>
          </p:cNvSpPr>
          <p:nvPr>
            <p:ph type="body" sz="half" idx="2"/>
          </p:nvPr>
        </p:nvSpPr>
        <p:spPr>
          <a:xfrm>
            <a:off x="643467" y="2498927"/>
            <a:ext cx="3448259" cy="3926492"/>
          </a:xfrm>
        </p:spPr>
        <p:txBody>
          <a:bodyPr vert="horz" lIns="0" tIns="45720" rIns="0" bIns="45720" rtlCol="0">
            <a:noAutofit/>
          </a:bodyPr>
          <a:lstStyle/>
          <a:p>
            <a:pPr marL="285750" indent="-285750">
              <a:lnSpc>
                <a:spcPct val="90000"/>
              </a:lnSpc>
              <a:buFont typeface="Calibri" panose="020F0502020204030204" pitchFamily="34" charset="0"/>
              <a:buChar char="•"/>
            </a:pPr>
            <a:r>
              <a:rPr lang="en-US" sz="2000" dirty="0"/>
              <a:t>24 </a:t>
            </a:r>
          </a:p>
          <a:p>
            <a:pPr marL="285750" indent="-285750">
              <a:lnSpc>
                <a:spcPct val="90000"/>
              </a:lnSpc>
              <a:buFont typeface="Calibri" panose="020F0502020204030204" pitchFamily="34" charset="0"/>
              <a:buChar char="•"/>
            </a:pPr>
            <a:r>
              <a:rPr lang="en-US" sz="2000" dirty="0"/>
              <a:t>Millennial </a:t>
            </a:r>
          </a:p>
          <a:p>
            <a:pPr marL="285750" indent="-285750">
              <a:lnSpc>
                <a:spcPct val="90000"/>
              </a:lnSpc>
              <a:buFont typeface="Calibri" panose="020F0502020204030204" pitchFamily="34" charset="0"/>
              <a:buChar char="•"/>
            </a:pPr>
            <a:r>
              <a:rPr lang="en-US" sz="2000" b="1" u="sng" dirty="0"/>
              <a:t>Personality</a:t>
            </a:r>
            <a:r>
              <a:rPr lang="en-US" sz="2000" dirty="0"/>
              <a:t>: extrovert, competitive, results-driven, direct</a:t>
            </a:r>
          </a:p>
          <a:p>
            <a:pPr marL="285750" indent="-285750">
              <a:lnSpc>
                <a:spcPct val="90000"/>
              </a:lnSpc>
              <a:buFont typeface="Calibri" panose="020F0502020204030204" pitchFamily="34" charset="0"/>
              <a:buChar char="•"/>
            </a:pPr>
            <a:r>
              <a:rPr lang="en-US" sz="2000" b="1" u="sng" dirty="0"/>
              <a:t>Motivations</a:t>
            </a:r>
            <a:r>
              <a:rPr lang="en-US" sz="2000" dirty="0"/>
              <a:t>: competition, challenge, exceed goals, presenting</a:t>
            </a:r>
          </a:p>
          <a:p>
            <a:pPr marL="285750" indent="-285750">
              <a:lnSpc>
                <a:spcPct val="90000"/>
              </a:lnSpc>
              <a:buFont typeface="Calibri" panose="020F0502020204030204" pitchFamily="34" charset="0"/>
              <a:buChar char="•"/>
            </a:pPr>
            <a:r>
              <a:rPr lang="en-US" sz="2000" b="1" u="sng" dirty="0"/>
              <a:t>Frustrations</a:t>
            </a:r>
            <a:r>
              <a:rPr lang="en-US" sz="2000" dirty="0"/>
              <a:t>: indirect communication, low energy and interaction, barriers to accomplishments</a:t>
            </a:r>
          </a:p>
        </p:txBody>
      </p:sp>
      <p:pic>
        <p:nvPicPr>
          <p:cNvPr id="6" name="Content Placeholder 5" descr="A picture containing person, phone, cellphone, man&#10;&#10;Description automatically generated">
            <a:extLst>
              <a:ext uri="{FF2B5EF4-FFF2-40B4-BE49-F238E27FC236}">
                <a16:creationId xmlns:a16="http://schemas.microsoft.com/office/drawing/2014/main" id="{3D091BB1-F317-4A83-A3AB-99A684999246}"/>
              </a:ext>
            </a:extLst>
          </p:cNvPr>
          <p:cNvPicPr>
            <a:picLocks noGrp="1" noChangeAspect="1"/>
          </p:cNvPicPr>
          <p:nvPr>
            <p:ph idx="1"/>
          </p:nvPr>
        </p:nvPicPr>
        <p:blipFill rotWithShape="1">
          <a:blip r:embed="rId2"/>
          <a:srcRect l="13317" r="13316" b="-1"/>
          <a:stretch/>
        </p:blipFill>
        <p:spPr>
          <a:xfrm>
            <a:off x="4654296" y="10"/>
            <a:ext cx="7537703" cy="6857990"/>
          </a:xfrm>
          <a:prstGeom prst="rect">
            <a:avLst/>
          </a:prstGeom>
        </p:spPr>
      </p:pic>
      <p:pic>
        <p:nvPicPr>
          <p:cNvPr id="9" name="Picture 8" descr="A close up of a logo&#10;&#10;Description automatically generated">
            <a:extLst>
              <a:ext uri="{FF2B5EF4-FFF2-40B4-BE49-F238E27FC236}">
                <a16:creationId xmlns:a16="http://schemas.microsoft.com/office/drawing/2014/main" id="{AA820602-9270-4472-BFCB-A0383B987385}"/>
              </a:ext>
            </a:extLst>
          </p:cNvPr>
          <p:cNvPicPr>
            <a:picLocks noChangeAspect="1"/>
          </p:cNvPicPr>
          <p:nvPr/>
        </p:nvPicPr>
        <p:blipFill>
          <a:blip r:embed="rId3"/>
          <a:stretch>
            <a:fillRect/>
          </a:stretch>
        </p:blipFill>
        <p:spPr>
          <a:xfrm>
            <a:off x="11445411" y="6152265"/>
            <a:ext cx="590122" cy="590122"/>
          </a:xfrm>
          <a:prstGeom prst="rect">
            <a:avLst/>
          </a:prstGeom>
        </p:spPr>
      </p:pic>
    </p:spTree>
    <p:extLst>
      <p:ext uri="{BB962C8B-B14F-4D97-AF65-F5344CB8AC3E}">
        <p14:creationId xmlns:p14="http://schemas.microsoft.com/office/powerpoint/2010/main" val="106437852"/>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RetrospectVTI">
  <a:themeElements>
    <a:clrScheme name="AnalogousFromRegularSeed_2SEEDS">
      <a:dk1>
        <a:srgbClr val="000000"/>
      </a:dk1>
      <a:lt1>
        <a:srgbClr val="FFFFFF"/>
      </a:lt1>
      <a:dk2>
        <a:srgbClr val="412924"/>
      </a:dk2>
      <a:lt2>
        <a:srgbClr val="E8E3E2"/>
      </a:lt2>
      <a:accent1>
        <a:srgbClr val="46B28F"/>
      </a:accent1>
      <a:accent2>
        <a:srgbClr val="3BA7B1"/>
      </a:accent2>
      <a:accent3>
        <a:srgbClr val="4D87C3"/>
      </a:accent3>
      <a:accent4>
        <a:srgbClr val="B13B65"/>
      </a:accent4>
      <a:accent5>
        <a:srgbClr val="C3534D"/>
      </a:accent5>
      <a:accent6>
        <a:srgbClr val="B1733B"/>
      </a:accent6>
      <a:hlink>
        <a:srgbClr val="C3574C"/>
      </a:hlink>
      <a:folHlink>
        <a:srgbClr val="7F7F7F"/>
      </a:folHlink>
    </a:clrScheme>
    <a:fontScheme name="Retrospect">
      <a:majorFont>
        <a:latin typeface="Bembo"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Light"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1737</TotalTime>
  <Words>2154</Words>
  <Application>Microsoft Office PowerPoint</Application>
  <PresentationFormat>Widescreen</PresentationFormat>
  <Paragraphs>229</Paragraphs>
  <Slides>29</Slides>
  <Notes>9</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29</vt:i4>
      </vt:variant>
    </vt:vector>
  </HeadingPairs>
  <TitlesOfParts>
    <vt:vector size="34" baseType="lpstr">
      <vt:lpstr>Arial</vt:lpstr>
      <vt:lpstr>Arial Nova Light</vt:lpstr>
      <vt:lpstr>Bembo</vt:lpstr>
      <vt:lpstr>Calibri</vt:lpstr>
      <vt:lpstr>RetrospectVTI</vt:lpstr>
      <vt:lpstr>Coaching and Communicating with Diverse Teams</vt:lpstr>
      <vt:lpstr>Why are we here?</vt:lpstr>
      <vt:lpstr>PowerPoint Presentation</vt:lpstr>
      <vt:lpstr>AWH Team Personas</vt:lpstr>
      <vt:lpstr>Let’s Talk Diversity. AGAIN. </vt:lpstr>
      <vt:lpstr>Jason -  Managing Partner</vt:lpstr>
      <vt:lpstr>Kevin - Director of Product Development</vt:lpstr>
      <vt:lpstr>Vineeth - Senior Software Developer </vt:lpstr>
      <vt:lpstr>Desiree - Software Developer </vt:lpstr>
      <vt:lpstr>Andrew –  Junior Software Developer</vt:lpstr>
      <vt:lpstr>Scenario #1</vt:lpstr>
      <vt:lpstr>Building Diverse Teams </vt:lpstr>
      <vt:lpstr>Is your team TOO Diverse? </vt:lpstr>
      <vt:lpstr>Generational Diversity </vt:lpstr>
      <vt:lpstr>Coaching &amp; Recognition - Multigenerational Teams </vt:lpstr>
      <vt:lpstr>Scenario #2</vt:lpstr>
      <vt:lpstr>Cultural Scripts Case Study</vt:lpstr>
      <vt:lpstr>Scenario #3</vt:lpstr>
      <vt:lpstr>Introverts and Extroverts</vt:lpstr>
      <vt:lpstr>Managing Diverse Teams </vt:lpstr>
      <vt:lpstr>PowerPoint Presentation</vt:lpstr>
      <vt:lpstr>PowerPoint Presentation</vt:lpstr>
      <vt:lpstr>AWH Developer Evaluation</vt:lpstr>
      <vt:lpstr>Co-location &amp; Remote Teams</vt:lpstr>
      <vt:lpstr>PowerPoint Presentation</vt:lpstr>
      <vt:lpstr>Key Takeaways</vt:lpstr>
      <vt:lpstr>Let’s Chat!</vt:lpstr>
      <vt:lpstr>References – Articles </vt:lpstr>
      <vt:lpstr>References – Images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Coaching and Communicating with Diverse Teams</dc:title>
  <dc:creator>Kiera Prioleau</dc:creator>
  <cp:lastModifiedBy>Kiera Prioleau</cp:lastModifiedBy>
  <cp:revision>20</cp:revision>
  <dcterms:created xsi:type="dcterms:W3CDTF">2020-01-09T16:06:27Z</dcterms:created>
  <dcterms:modified xsi:type="dcterms:W3CDTF">2020-01-10T22:41:32Z</dcterms:modified>
</cp:coreProperties>
</file>